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5" r:id="rId1"/>
  </p:sldMasterIdLst>
  <p:sldIdLst>
    <p:sldId id="332" r:id="rId2"/>
    <p:sldId id="342" r:id="rId3"/>
    <p:sldId id="286" r:id="rId4"/>
    <p:sldId id="333" r:id="rId5"/>
    <p:sldId id="288" r:id="rId6"/>
    <p:sldId id="289" r:id="rId7"/>
    <p:sldId id="291" r:id="rId8"/>
    <p:sldId id="293" r:id="rId9"/>
    <p:sldId id="290" r:id="rId10"/>
    <p:sldId id="334" r:id="rId11"/>
    <p:sldId id="341" r:id="rId12"/>
    <p:sldId id="339" r:id="rId13"/>
    <p:sldId id="331" r:id="rId14"/>
    <p:sldId id="340" r:id="rId15"/>
    <p:sldId id="292" r:id="rId16"/>
    <p:sldId id="294" r:id="rId17"/>
    <p:sldId id="295" r:id="rId18"/>
    <p:sldId id="296" r:id="rId19"/>
    <p:sldId id="297" r:id="rId20"/>
    <p:sldId id="299" r:id="rId21"/>
    <p:sldId id="256" r:id="rId22"/>
    <p:sldId id="257" r:id="rId23"/>
    <p:sldId id="259" r:id="rId24"/>
    <p:sldId id="260" r:id="rId25"/>
    <p:sldId id="261" r:id="rId26"/>
    <p:sldId id="262" r:id="rId27"/>
    <p:sldId id="263" r:id="rId28"/>
    <p:sldId id="265" r:id="rId29"/>
    <p:sldId id="266" r:id="rId30"/>
    <p:sldId id="343" r:id="rId31"/>
    <p:sldId id="267" r:id="rId32"/>
    <p:sldId id="269" r:id="rId33"/>
    <p:sldId id="270" r:id="rId34"/>
    <p:sldId id="271" r:id="rId35"/>
    <p:sldId id="335" r:id="rId36"/>
    <p:sldId id="273" r:id="rId37"/>
    <p:sldId id="336" r:id="rId38"/>
    <p:sldId id="275" r:id="rId39"/>
    <p:sldId id="274" r:id="rId40"/>
    <p:sldId id="276" r:id="rId41"/>
    <p:sldId id="277" r:id="rId42"/>
    <p:sldId id="279" r:id="rId43"/>
    <p:sldId id="344" r:id="rId44"/>
    <p:sldId id="280" r:id="rId45"/>
    <p:sldId id="281" r:id="rId46"/>
    <p:sldId id="282" r:id="rId47"/>
    <p:sldId id="283" r:id="rId48"/>
    <p:sldId id="284" r:id="rId49"/>
    <p:sldId id="285" r:id="rId50"/>
    <p:sldId id="337" r:id="rId51"/>
    <p:sldId id="306" r:id="rId52"/>
    <p:sldId id="307" r:id="rId53"/>
    <p:sldId id="308" r:id="rId54"/>
    <p:sldId id="309" r:id="rId55"/>
    <p:sldId id="310" r:id="rId56"/>
    <p:sldId id="311" r:id="rId57"/>
    <p:sldId id="312" r:id="rId58"/>
    <p:sldId id="313" r:id="rId59"/>
    <p:sldId id="314" r:id="rId60"/>
    <p:sldId id="315" r:id="rId61"/>
    <p:sldId id="316" r:id="rId62"/>
    <p:sldId id="318" r:id="rId63"/>
    <p:sldId id="319" r:id="rId64"/>
    <p:sldId id="320" r:id="rId65"/>
    <p:sldId id="322" r:id="rId66"/>
    <p:sldId id="323" r:id="rId67"/>
    <p:sldId id="324" r:id="rId68"/>
    <p:sldId id="325" r:id="rId69"/>
    <p:sldId id="321" r:id="rId70"/>
    <p:sldId id="345" r:id="rId71"/>
    <p:sldId id="338"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9003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5338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2787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7097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33762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8739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6336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23449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3926931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5844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3139111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701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24246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4591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5467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9932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1/13/2023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1271564"/>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G:\&#1570;&#1608;&#1740;&#1606;%203&#1578;&#1575;%204&#1608;&#1606;&#1740;&#1605;%20&#1587;&#1575;&#1604;\sara\&#1585;&#1608;&#1588;%20&#1586;&#1740;&#1585;%20&#1576;&#1594;&#1604;&#1740;%20&#1608;%20&#1711;&#1607;&#1608;&#1575;&#1585;&#1607;%20&#1575;&#1740;%20&#1605;&#1578;&#1602;&#1575;&#1576;&#1604;.mp4" TargetMode="External"/><Relationship Id="rId1" Type="http://schemas.microsoft.com/office/2007/relationships/media" Target="file:///G:\&#1570;&#1608;&#1740;&#1606;%203&#1578;&#1575;%204&#1608;&#1606;&#1740;&#1605;%20&#1587;&#1575;&#1604;\sara\&#1585;&#1608;&#1588;%20&#1586;&#1740;&#1585;%20&#1576;&#1594;&#1604;&#1740;%20&#1608;%20&#1711;&#1607;&#1608;&#1575;&#1585;&#1607;%20&#1575;&#1740;%20&#1605;&#1578;&#1602;&#1575;&#1576;&#1604;.mp4" TargetMode="Externa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G:\&#1570;&#1608;&#1740;&#1606;%203&#1578;&#1575;%204&#1608;&#1606;&#1740;&#1605;%20&#1587;&#1575;&#1604;\sara\&#1606;&#1581;&#1608;&#1607;%20&#1583;&#1608;&#1588;&#1740;&#1583;&#1606;%20&#1588;&#1740;&#1585;%20&#1605;&#1575;&#1583;&#1585;%20&#1576;&#1575;%20&#1583;&#1587;&#1578;%20&#1608;%20&#1662;&#1605;&#1662;%20&#1575;&#1604;&#1705;&#1578;&#1585;&#1740;&#1705;&#1740;.mp4" TargetMode="External"/><Relationship Id="rId1" Type="http://schemas.microsoft.com/office/2007/relationships/media" Target="file:///G:\&#1570;&#1608;&#1740;&#1606;%203&#1578;&#1575;%204&#1608;&#1606;&#1740;&#1605;%20&#1587;&#1575;&#1604;\sara\&#1606;&#1581;&#1608;&#1607;%20&#1583;&#1608;&#1588;&#1740;&#1583;&#1606;%20&#1588;&#1740;&#1585;%20&#1605;&#1575;&#1583;&#1585;%20&#1576;&#1575;%20&#1583;&#1587;&#1578;%20&#1608;%20&#1662;&#1605;&#1662;%20&#1575;&#1604;&#1705;&#1578;&#1585;&#1740;&#1705;&#1740;.mp4" TargetMode="Externa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G:\&#1570;&#1608;&#1740;&#1606;%203&#1578;&#1575;%204&#1608;&#1606;&#1740;&#1605;%20&#1587;&#1575;&#1604;\sara\&#1585;&#1608;&#1588;%20&#1578;&#1594;&#1584;&#1740;&#1607;%20&#1705;&#1605;&#1705;&#1740;.mp4" TargetMode="External"/><Relationship Id="rId1" Type="http://schemas.microsoft.com/office/2007/relationships/media" Target="file:///G:\&#1570;&#1608;&#1740;&#1606;%203&#1578;&#1575;%204&#1608;&#1606;&#1740;&#1605;%20&#1587;&#1575;&#1604;\sara\&#1585;&#1608;&#1588;%20&#1578;&#1594;&#1584;&#1740;&#1607;%20&#1705;&#1605;&#1705;&#1740;.mp4" TargetMode="External"/><Relationship Id="rId4" Type="http://schemas.openxmlformats.org/officeDocument/2006/relationships/image" Target="../media/image40.png"/></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00507"/>
            <a:ext cx="45719" cy="1320800"/>
          </a:xfrm>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23053" y="300507"/>
            <a:ext cx="8878790" cy="5894230"/>
          </a:xfrm>
          <a:prstGeom prst="rect">
            <a:avLst/>
          </a:prstGeom>
        </p:spPr>
      </p:pic>
    </p:spTree>
    <p:extLst>
      <p:ext uri="{BB962C8B-B14F-4D97-AF65-F5344CB8AC3E}">
        <p14:creationId xmlns:p14="http://schemas.microsoft.com/office/powerpoint/2010/main" val="31797423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3" y="0"/>
            <a:ext cx="10140721" cy="6858000"/>
          </a:xfrm>
          <a:prstGeom prst="rect">
            <a:avLst/>
          </a:prstGeom>
        </p:spPr>
      </p:pic>
    </p:spTree>
    <p:extLst>
      <p:ext uri="{BB962C8B-B14F-4D97-AF65-F5344CB8AC3E}">
        <p14:creationId xmlns:p14="http://schemas.microsoft.com/office/powerpoint/2010/main" val="23022765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07076"/>
          </a:xfrm>
        </p:spPr>
        <p:txBody>
          <a:bodyPr>
            <a:normAutofit fontScale="90000"/>
          </a:bodyPr>
          <a:lstStyle/>
          <a:p>
            <a:pPr algn="r" rtl="1"/>
            <a:r>
              <a:rPr lang="fa-IR" dirty="0"/>
              <a:t>فواید تغذیه با شیر مادر برای مادران</a:t>
            </a:r>
            <a:br>
              <a:rPr lang="fa-IR" dirty="0"/>
            </a:br>
            <a:r>
              <a:rPr lang="fa-IR" dirty="0"/>
              <a:t/>
            </a:r>
            <a:br>
              <a:rPr lang="fa-IR" dirty="0"/>
            </a:br>
            <a:endParaRPr lang="en-US" dirty="0"/>
          </a:p>
        </p:txBody>
      </p:sp>
      <p:sp>
        <p:nvSpPr>
          <p:cNvPr id="3" name="Content Placeholder 2"/>
          <p:cNvSpPr>
            <a:spLocks noGrp="1"/>
          </p:cNvSpPr>
          <p:nvPr>
            <p:ph idx="1"/>
          </p:nvPr>
        </p:nvSpPr>
        <p:spPr/>
        <p:txBody>
          <a:bodyPr/>
          <a:lstStyle/>
          <a:p>
            <a:pPr algn="r" rtl="1"/>
            <a:r>
              <a:rPr lang="fa-IR" dirty="0" smtClean="0"/>
              <a:t>کاهش خونریزی پس از زایمان</a:t>
            </a:r>
          </a:p>
          <a:p>
            <a:pPr algn="r" rtl="1"/>
            <a:r>
              <a:rPr lang="fa-IR" dirty="0" smtClean="0"/>
              <a:t>وابستگی عاطفی و کاهش استرس</a:t>
            </a:r>
          </a:p>
          <a:p>
            <a:pPr algn="r" rtl="1"/>
            <a:r>
              <a:rPr lang="fa-IR" dirty="0" smtClean="0"/>
              <a:t>کاهش افسردگی پس از زایمان</a:t>
            </a:r>
          </a:p>
          <a:p>
            <a:pPr algn="r" rtl="1"/>
            <a:r>
              <a:rPr lang="fa-IR" dirty="0" smtClean="0"/>
              <a:t>کاهش وزن</a:t>
            </a:r>
          </a:p>
          <a:p>
            <a:pPr algn="r" rtl="1"/>
            <a:r>
              <a:rPr lang="fa-IR" dirty="0" smtClean="0"/>
              <a:t>آمنوره و فاصله گذاری بین فرزندان</a:t>
            </a:r>
          </a:p>
          <a:p>
            <a:pPr algn="r" rtl="1"/>
            <a:r>
              <a:rPr lang="fa-IR" dirty="0" smtClean="0"/>
              <a:t>کاهش بیماری های قلبی و عروقی</a:t>
            </a:r>
          </a:p>
          <a:p>
            <a:pPr algn="r" rtl="1"/>
            <a:r>
              <a:rPr lang="fa-IR" dirty="0" smtClean="0"/>
              <a:t>کاهش ابتلا به سرطان خصوصا سرطان تخمدان و پستان</a:t>
            </a:r>
          </a:p>
          <a:p>
            <a:pPr algn="r" rtl="1"/>
            <a:r>
              <a:rPr lang="fa-IR" dirty="0" smtClean="0"/>
              <a:t>کاهش ابتلا به دیابت تایپ 2 مادری</a:t>
            </a:r>
          </a:p>
          <a:p>
            <a:pPr algn="r" rtl="1"/>
            <a:endParaRPr lang="fa-IR" dirty="0" smtClean="0"/>
          </a:p>
          <a:p>
            <a:pPr algn="r" rtl="1"/>
            <a:endParaRPr lang="en-US" dirty="0"/>
          </a:p>
        </p:txBody>
      </p:sp>
    </p:spTree>
    <p:extLst>
      <p:ext uri="{BB962C8B-B14F-4D97-AF65-F5344CB8AC3E}">
        <p14:creationId xmlns:p14="http://schemas.microsoft.com/office/powerpoint/2010/main" val="21573431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تغییرات در ترکیب شیر مادر</a:t>
            </a:r>
            <a:endParaRPr lang="en-US" dirty="0"/>
          </a:p>
        </p:txBody>
      </p:sp>
      <p:sp>
        <p:nvSpPr>
          <p:cNvPr id="3" name="Content Placeholder 2"/>
          <p:cNvSpPr>
            <a:spLocks noGrp="1"/>
          </p:cNvSpPr>
          <p:nvPr>
            <p:ph idx="1"/>
          </p:nvPr>
        </p:nvSpPr>
        <p:spPr>
          <a:xfrm>
            <a:off x="587182" y="1709828"/>
            <a:ext cx="8596668" cy="3880773"/>
          </a:xfrm>
        </p:spPr>
        <p:txBody>
          <a:bodyPr/>
          <a:lstStyle/>
          <a:p>
            <a:pPr algn="r" rtl="1"/>
            <a:endParaRPr lang="fa-IR" dirty="0"/>
          </a:p>
          <a:p>
            <a:pPr algn="r" rtl="1"/>
            <a:r>
              <a:rPr lang="fa-IR" dirty="0" smtClean="0"/>
              <a:t>اغوز شیر تولید شده در 3 روز اول پس از تولد </a:t>
            </a:r>
          </a:p>
          <a:p>
            <a:pPr algn="r" rtl="1"/>
            <a:r>
              <a:rPr lang="fa-IR" dirty="0" smtClean="0"/>
              <a:t>شیر انتقالی شیر تولید شده در 3تا 5 روزگی </a:t>
            </a:r>
          </a:p>
          <a:p>
            <a:pPr algn="r" rtl="1"/>
            <a:r>
              <a:rPr lang="fa-IR" dirty="0" smtClean="0"/>
              <a:t>شیر رسیده شیر تولید شده در حوالی روز 10 پس از زایمان است</a:t>
            </a:r>
            <a:endParaRPr lang="en-US" dirty="0"/>
          </a:p>
        </p:txBody>
      </p:sp>
    </p:spTree>
    <p:extLst>
      <p:ext uri="{BB962C8B-B14F-4D97-AF65-F5344CB8AC3E}">
        <p14:creationId xmlns:p14="http://schemas.microsoft.com/office/powerpoint/2010/main" val="34623596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77334" y="211473"/>
            <a:ext cx="8596668" cy="3703704"/>
          </a:xfrm>
          <a:prstGeom prst="rect">
            <a:avLst/>
          </a:prstGeom>
        </p:spPr>
      </p:pic>
      <p:sp>
        <p:nvSpPr>
          <p:cNvPr id="3" name="Rectangle 2"/>
          <p:cNvSpPr/>
          <p:nvPr/>
        </p:nvSpPr>
        <p:spPr>
          <a:xfrm>
            <a:off x="1854559" y="4047454"/>
            <a:ext cx="6465194" cy="2031325"/>
          </a:xfrm>
          <a:prstGeom prst="rect">
            <a:avLst/>
          </a:prstGeom>
        </p:spPr>
        <p:txBody>
          <a:bodyPr wrap="square">
            <a:spAutoFit/>
          </a:bodyPr>
          <a:lstStyle/>
          <a:p>
            <a:pPr algn="r" rtl="1"/>
            <a:r>
              <a:rPr lang="fa-IR" dirty="0"/>
              <a:t>كلستروم بعلت بالا بودن ميزان كاروتن آن زرد رنگ </a:t>
            </a:r>
            <a:r>
              <a:rPr lang="fa-IR" dirty="0" smtClean="0"/>
              <a:t>است...</a:t>
            </a:r>
            <a:endParaRPr lang="fa-IR" dirty="0"/>
          </a:p>
          <a:p>
            <a:pPr algn="r" rtl="1"/>
            <a:r>
              <a:rPr lang="fa-IR" dirty="0"/>
              <a:t>در مقايسه با شير كامل ميزان پروتئين بيشتر و قند و چربی كمتر دارد </a:t>
            </a:r>
          </a:p>
          <a:p>
            <a:pPr algn="r" rtl="1"/>
            <a:r>
              <a:rPr lang="fa-IR" dirty="0"/>
              <a:t>از نظر املاح غلظت سديم ، پتاسيم و كلر و روی ولاکتوز و ویتامین های محلول در آب آن بيشتر است .</a:t>
            </a:r>
          </a:p>
          <a:p>
            <a:pPr algn="r" rtl="1"/>
            <a:endParaRPr lang="fa-IR" dirty="0"/>
          </a:p>
          <a:p>
            <a:pPr algn="r" rtl="1"/>
            <a:endParaRPr lang="fa-IR" dirty="0"/>
          </a:p>
        </p:txBody>
      </p:sp>
    </p:spTree>
    <p:extLst>
      <p:ext uri="{BB962C8B-B14F-4D97-AF65-F5344CB8AC3E}">
        <p14:creationId xmlns:p14="http://schemas.microsoft.com/office/powerpoint/2010/main" val="2127251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r" rtl="1"/>
            <a:r>
              <a:rPr lang="fa-IR" dirty="0"/>
              <a:t>چند روز بعد از زايمان كه شير جريان پيدا كرد تركيب آغوز تغيير كرده و شير رسيده </a:t>
            </a:r>
            <a:r>
              <a:rPr lang="fa-IR" dirty="0" smtClean="0"/>
              <a:t>توليد </a:t>
            </a:r>
            <a:r>
              <a:rPr lang="fa-IR" dirty="0"/>
              <a:t>مي شود.</a:t>
            </a:r>
          </a:p>
          <a:p>
            <a:pPr algn="r" rtl="1"/>
            <a:endParaRPr lang="fa-IR" dirty="0"/>
          </a:p>
          <a:p>
            <a:pPr algn="r" rtl="1"/>
            <a:r>
              <a:rPr lang="fa-IR" dirty="0"/>
              <a:t>شيري كه در ابتداي هر وعده تغذيه با شير مادر ترشح مي شود </a:t>
            </a:r>
            <a:r>
              <a:rPr lang="en-US" dirty="0"/>
              <a:t>Fore milk </a:t>
            </a:r>
            <a:r>
              <a:rPr lang="fa-IR" dirty="0"/>
              <a:t>نام دارد كه حاوي مقادير زيادي پروتئين، لاكتوز و آب مي باشد و اغلب بي رنگ و </a:t>
            </a:r>
            <a:r>
              <a:rPr lang="fa-IR" dirty="0" smtClean="0"/>
              <a:t> </a:t>
            </a:r>
            <a:r>
              <a:rPr lang="fa-IR" dirty="0"/>
              <a:t>آبكي به نظر مي رسد و ممكن است مادر نگران شده و شير خود را رقيق تصور كند</a:t>
            </a:r>
            <a:r>
              <a:rPr lang="fa-IR" dirty="0" smtClean="0"/>
              <a:t>.</a:t>
            </a:r>
          </a:p>
          <a:p>
            <a:pPr algn="r" rtl="1"/>
            <a:endParaRPr lang="fa-IR" dirty="0"/>
          </a:p>
          <a:p>
            <a:pPr algn="r" rtl="1"/>
            <a:r>
              <a:rPr lang="fa-IR" dirty="0" smtClean="0"/>
              <a:t>اما </a:t>
            </a:r>
            <a:r>
              <a:rPr lang="fa-IR" dirty="0"/>
              <a:t>به تدريج كه شيرخوار به مكيدن ادامه مي دهد </a:t>
            </a:r>
            <a:r>
              <a:rPr lang="en-US" dirty="0"/>
              <a:t>Hind Milk </a:t>
            </a:r>
            <a:r>
              <a:rPr lang="fa-IR" dirty="0"/>
              <a:t>ترشح مي شود كه چربي آن سه برابر بيش از </a:t>
            </a:r>
            <a:r>
              <a:rPr lang="en-US" dirty="0"/>
              <a:t>Fore milk </a:t>
            </a:r>
            <a:r>
              <a:rPr lang="fa-IR" dirty="0"/>
              <a:t>و غني از انرژي و سفيد رنگ است</a:t>
            </a:r>
            <a:r>
              <a:rPr lang="fa-IR" dirty="0" smtClean="0"/>
              <a:t>.</a:t>
            </a:r>
          </a:p>
          <a:p>
            <a:pPr marL="0" indent="0" algn="r" rtl="1">
              <a:buNone/>
            </a:pPr>
            <a:endParaRPr lang="fa-IR" dirty="0"/>
          </a:p>
          <a:p>
            <a:pPr algn="r" rtl="1"/>
            <a:endParaRPr lang="en-US" dirty="0"/>
          </a:p>
        </p:txBody>
      </p:sp>
    </p:spTree>
    <p:extLst>
      <p:ext uri="{BB962C8B-B14F-4D97-AF65-F5344CB8AC3E}">
        <p14:creationId xmlns:p14="http://schemas.microsoft.com/office/powerpoint/2010/main" val="8611117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84349"/>
          </a:xfrm>
        </p:spPr>
        <p:txBody>
          <a:bodyPr>
            <a:normAutofit fontScale="90000"/>
          </a:bodyPr>
          <a:lstStyle/>
          <a:p>
            <a:pPr algn="r" rtl="1"/>
            <a:r>
              <a:rPr lang="fa-IR" dirty="0"/>
              <a:t>اولين تغذيه با شير مادر و هم اتاقي مادر و </a:t>
            </a:r>
            <a:r>
              <a:rPr lang="fa-IR" dirty="0" smtClean="0"/>
              <a:t>نوزاد</a:t>
            </a:r>
            <a:endParaRPr lang="en-US" dirty="0"/>
          </a:p>
        </p:txBody>
      </p:sp>
      <p:sp>
        <p:nvSpPr>
          <p:cNvPr id="3" name="Content Placeholder 2"/>
          <p:cNvSpPr>
            <a:spLocks noGrp="1"/>
          </p:cNvSpPr>
          <p:nvPr>
            <p:ph idx="1"/>
          </p:nvPr>
        </p:nvSpPr>
        <p:spPr>
          <a:xfrm>
            <a:off x="677334" y="1275009"/>
            <a:ext cx="8428029" cy="4766354"/>
          </a:xfrm>
        </p:spPr>
        <p:txBody>
          <a:bodyPr>
            <a:normAutofit/>
          </a:bodyPr>
          <a:lstStyle/>
          <a:p>
            <a:pPr marL="0" indent="0" algn="r" rtl="1">
              <a:buNone/>
            </a:pPr>
            <a:endParaRPr lang="fa-IR" dirty="0"/>
          </a:p>
          <a:p>
            <a:pPr algn="r" rtl="1"/>
            <a:r>
              <a:rPr lang="fa-IR" dirty="0"/>
              <a:t>مطالعات متعددي نشان داده اند كه تماس فوري مادر و نوزاد و تغذيه با شير مادر بلافاصله بعد از تولّد، ترجيحاً در اتاق زايمان به برقراري و استحكام روابط عاطفي رواني </a:t>
            </a:r>
            <a:r>
              <a:rPr lang="fa-IR" dirty="0" smtClean="0"/>
              <a:t>بين </a:t>
            </a:r>
            <a:r>
              <a:rPr lang="fa-IR" dirty="0"/>
              <a:t>آنها كمك كرده و </a:t>
            </a:r>
            <a:r>
              <a:rPr lang="fa-IR" dirty="0" smtClean="0"/>
              <a:t>موجبات </a:t>
            </a:r>
            <a:r>
              <a:rPr lang="fa-IR" dirty="0"/>
              <a:t>شروع موفق تغذيه با شير مادر و تداوم آن به مدت طولاني تر را فراهم مي كند.</a:t>
            </a:r>
          </a:p>
          <a:p>
            <a:pPr algn="r" rtl="1"/>
            <a:r>
              <a:rPr lang="fa-IR" dirty="0"/>
              <a:t>نوزادان، ظرف نيم تا يك ساعت اول بعد از تولد، بسيار هوشيار و حساس بوده و اكثراً مايل به تغذيه هستند. چنانچه نوزاد با موادي غير از شير مادر تغذيه شود احتمال شروع موفق و تداوم تغذيه او با شير مادر كمتر مي شود و هر چه تعداد دفعات تغذيه مصنوعي بيشتر باشد موفقيت شيردهي مادر كمتر خواهد بود. </a:t>
            </a:r>
          </a:p>
          <a:p>
            <a:pPr algn="r" rtl="1"/>
            <a:r>
              <a:rPr lang="fa-IR" dirty="0" smtClean="0"/>
              <a:t>نوزادان </a:t>
            </a:r>
            <a:r>
              <a:rPr lang="fa-IR" dirty="0"/>
              <a:t>با ذخيره كافي مايعات و گليكوژن </a:t>
            </a:r>
            <a:r>
              <a:rPr lang="fa-IR" dirty="0" smtClean="0"/>
              <a:t>متولد </a:t>
            </a:r>
            <a:r>
              <a:rPr lang="fa-IR" dirty="0"/>
              <a:t>مي شوند و تغذيه با كلستروم و پس از آن با شير رسيده </a:t>
            </a:r>
            <a:r>
              <a:rPr lang="fa-IR" dirty="0" smtClean="0"/>
              <a:t>تمام </a:t>
            </a:r>
            <a:r>
              <a:rPr lang="fa-IR" dirty="0"/>
              <a:t>نيازهاي تغذيه اي نوزاد را برطرف مي كند. بنابراين هم اتاقي مادر و </a:t>
            </a:r>
            <a:r>
              <a:rPr lang="fa-IR" dirty="0" smtClean="0"/>
              <a:t>نوزاد بلافاصله </a:t>
            </a:r>
            <a:r>
              <a:rPr lang="fa-IR" dirty="0"/>
              <a:t>بعد از تولد اهميت زيادي دارد.</a:t>
            </a:r>
          </a:p>
          <a:p>
            <a:pPr algn="r" rtl="1"/>
            <a:endParaRPr lang="en-US" dirty="0"/>
          </a:p>
        </p:txBody>
      </p:sp>
    </p:spTree>
    <p:extLst>
      <p:ext uri="{BB962C8B-B14F-4D97-AF65-F5344CB8AC3E}">
        <p14:creationId xmlns:p14="http://schemas.microsoft.com/office/powerpoint/2010/main" val="37187380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r" rtl="1"/>
            <a:r>
              <a:rPr lang="fa-IR" dirty="0"/>
              <a:t>مادراني كه سزارين شده اند معمولاً 6-4 ساعت بعد از سزارين يا به محض آنكه مادر به هوش آمد مي توانند نوزاد خود را شير دهند. </a:t>
            </a:r>
          </a:p>
          <a:p>
            <a:pPr algn="r" rtl="1"/>
            <a:r>
              <a:rPr lang="fa-IR" dirty="0"/>
              <a:t>اولين تغذيه اين نوزادان بايد با شير مادر باشد، بنابراين معمولاً نوزادان </a:t>
            </a:r>
            <a:r>
              <a:rPr lang="fa-IR" dirty="0" smtClean="0"/>
              <a:t>سالم و ترم  تا به‌هنگام  </a:t>
            </a:r>
            <a:r>
              <a:rPr lang="fa-IR" dirty="0"/>
              <a:t>به هوش آمدن مادر نياز به تغذيه با ساير مايعات ندارند.</a:t>
            </a:r>
          </a:p>
          <a:p>
            <a:pPr algn="r" rtl="1"/>
            <a:r>
              <a:rPr lang="fa-IR" dirty="0"/>
              <a:t>به هر حال ضروري نيست كه نوزاد را براي تغذيه، مجبور كرد بلكه بايد مادر را تشويق نمود تا در همان زماني كه احساس مي كند نوزاد آمادگي دارد به او شير بدهد</a:t>
            </a:r>
            <a:r>
              <a:rPr lang="fa-IR" dirty="0" smtClean="0"/>
              <a:t>.</a:t>
            </a:r>
          </a:p>
          <a:p>
            <a:pPr algn="r" rtl="1"/>
            <a:r>
              <a:rPr lang="fa-IR" dirty="0" smtClean="0"/>
              <a:t> </a:t>
            </a:r>
            <a:r>
              <a:rPr lang="fa-IR" dirty="0"/>
              <a:t>در اولين شيردهي، مادر نياز به كمك و دستياري كاركنان بهداشتي دارد. </a:t>
            </a:r>
          </a:p>
          <a:p>
            <a:pPr algn="r" rtl="1"/>
            <a:endParaRPr lang="en-US" dirty="0"/>
          </a:p>
        </p:txBody>
      </p:sp>
    </p:spTree>
    <p:extLst>
      <p:ext uri="{BB962C8B-B14F-4D97-AF65-F5344CB8AC3E}">
        <p14:creationId xmlns:p14="http://schemas.microsoft.com/office/powerpoint/2010/main" val="29751583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جنبه هاي تغذيه اي شير مادر </a:t>
            </a:r>
            <a:endParaRPr lang="en-US" dirty="0"/>
          </a:p>
        </p:txBody>
      </p:sp>
      <p:sp>
        <p:nvSpPr>
          <p:cNvPr id="3" name="Content Placeholder 2"/>
          <p:cNvSpPr>
            <a:spLocks noGrp="1"/>
          </p:cNvSpPr>
          <p:nvPr>
            <p:ph idx="1"/>
          </p:nvPr>
        </p:nvSpPr>
        <p:spPr>
          <a:xfrm>
            <a:off x="767487" y="1619676"/>
            <a:ext cx="8596668" cy="3880773"/>
          </a:xfrm>
        </p:spPr>
        <p:txBody>
          <a:bodyPr/>
          <a:lstStyle/>
          <a:p>
            <a:pPr algn="r" rtl="1"/>
            <a:r>
              <a:rPr lang="fa-IR" dirty="0"/>
              <a:t>شيرمادر از لحاظ تغذيه اي براي شيرخوار، كامل است و تمام مواد مغذي مورد نياز او را به مقدار مناسب تا شش ماهگي فراهم مي نمايد. </a:t>
            </a:r>
            <a:endParaRPr lang="fa-IR" dirty="0" smtClean="0"/>
          </a:p>
          <a:p>
            <a:pPr algn="r" rtl="1"/>
            <a:r>
              <a:rPr lang="fa-IR" dirty="0"/>
              <a:t>تركيب شير مادر با سن شيرخوار تغيير مي كند. اين تغييرات از شروع تا پايان هر وعده تغذيه با شير مادر، بين دفعات مختلف شيردهي و نيز در طول روز وجود دارد. </a:t>
            </a:r>
          </a:p>
          <a:p>
            <a:pPr algn="r" rtl="1"/>
            <a:r>
              <a:rPr lang="fa-IR" dirty="0"/>
              <a:t>شير مادر بيشترين مقدار </a:t>
            </a:r>
            <a:r>
              <a:rPr lang="fa-IR" dirty="0" smtClean="0">
                <a:solidFill>
                  <a:srgbClr val="FF0000"/>
                </a:solidFill>
              </a:rPr>
              <a:t>لاكتوز </a:t>
            </a:r>
            <a:r>
              <a:rPr lang="fa-IR" dirty="0" smtClean="0"/>
              <a:t>را </a:t>
            </a:r>
            <a:r>
              <a:rPr lang="fa-IR" dirty="0"/>
              <a:t>نسبت به ساير شيرها دارد كه منبع مهم </a:t>
            </a:r>
            <a:r>
              <a:rPr lang="fa-IR" dirty="0">
                <a:solidFill>
                  <a:srgbClr val="FF0000"/>
                </a:solidFill>
              </a:rPr>
              <a:t>انرژي</a:t>
            </a:r>
            <a:r>
              <a:rPr lang="fa-IR" dirty="0"/>
              <a:t> است. </a:t>
            </a:r>
          </a:p>
          <a:p>
            <a:pPr algn="r" rtl="1"/>
            <a:r>
              <a:rPr lang="fa-IR" dirty="0"/>
              <a:t>انسان كُندتر از ساير حيوانات رشد مي كند و به پروتئين كمتري نياز دارد. شير مادر پروتئين کمتری نسبت به سایر شير ها دارند. </a:t>
            </a:r>
          </a:p>
          <a:p>
            <a:pPr algn="r" rtl="1"/>
            <a:r>
              <a:rPr lang="fa-IR" dirty="0"/>
              <a:t> اگر نوزاد بيش از مقدار مورد نيازش پروتئين دريافت كند، دفع آن براي كليه هاي نارس او مشكل خواهد بود. </a:t>
            </a:r>
          </a:p>
          <a:p>
            <a:pPr algn="r" rtl="1"/>
            <a:endParaRPr lang="fa-IR" dirty="0"/>
          </a:p>
          <a:p>
            <a:pPr algn="r" rtl="1"/>
            <a:endParaRPr lang="en-US" dirty="0"/>
          </a:p>
        </p:txBody>
      </p:sp>
    </p:spTree>
    <p:extLst>
      <p:ext uri="{BB962C8B-B14F-4D97-AF65-F5344CB8AC3E}">
        <p14:creationId xmlns:p14="http://schemas.microsoft.com/office/powerpoint/2010/main" val="5234237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120463"/>
            <a:ext cx="8596668" cy="4920900"/>
          </a:xfrm>
        </p:spPr>
        <p:txBody>
          <a:bodyPr/>
          <a:lstStyle/>
          <a:p>
            <a:pPr algn="r" rtl="1"/>
            <a:endParaRPr lang="fa-IR" dirty="0"/>
          </a:p>
          <a:p>
            <a:pPr algn="r" rtl="1"/>
            <a:r>
              <a:rPr lang="fa-IR" dirty="0"/>
              <a:t>كيفيت پروتئين انواع شيرها مثل كميت آن متفاوت است. </a:t>
            </a:r>
            <a:endParaRPr lang="fa-IR" dirty="0" smtClean="0"/>
          </a:p>
          <a:p>
            <a:pPr marL="0" indent="0" algn="r" rtl="1">
              <a:buNone/>
            </a:pPr>
            <a:r>
              <a:rPr lang="fa-IR" dirty="0" smtClean="0"/>
              <a:t>قسمت </a:t>
            </a:r>
            <a:r>
              <a:rPr lang="fa-IR" dirty="0"/>
              <a:t>اعظم پروتئين شير گاو كازئين است كه در معده شيرخوار دلمه سفت غيرقابل هضمي ايجاد مي كند. </a:t>
            </a:r>
          </a:p>
          <a:p>
            <a:pPr marL="0" indent="0" algn="r" rtl="1">
              <a:buNone/>
            </a:pPr>
            <a:r>
              <a:rPr lang="fa-IR" dirty="0"/>
              <a:t>ا</a:t>
            </a:r>
            <a:r>
              <a:rPr lang="fa-IR" dirty="0" smtClean="0"/>
              <a:t>ما </a:t>
            </a:r>
            <a:r>
              <a:rPr lang="fa-IR" dirty="0"/>
              <a:t>كازئين شير مادر كمتر بوده و پروتئين عمده آن آلفا لاكتالبومين است و دلمه نرم تري ايجاد كرده و هضم آن آسان تر است. </a:t>
            </a:r>
          </a:p>
          <a:p>
            <a:pPr algn="r" rtl="1"/>
            <a:r>
              <a:rPr lang="fa-IR" dirty="0"/>
              <a:t>پروتئين هاي شير مادر از لحاظ توازن اسيدهاي آمينه بسيار مطلوب بوده و دقيقاً مطابق نيازهاي رشدي شيرخوار مي باشند، در حالي كه شير هاي حيواني برخي از اسيدهاي آمينه را به مقدار زياد و برخي ديگر را به مقدار ناكافي دارند.</a:t>
            </a:r>
          </a:p>
          <a:p>
            <a:pPr algn="r" rtl="1"/>
            <a:endParaRPr lang="fa-IR" dirty="0"/>
          </a:p>
          <a:p>
            <a:pPr algn="r" rtl="1"/>
            <a:r>
              <a:rPr lang="fa-IR" dirty="0"/>
              <a:t>وزن شيرخوار در حوالي 5 ماهگي و وزن گوساله در حوالي 7-6 هفتگي دو برابر مي شود.</a:t>
            </a:r>
          </a:p>
          <a:p>
            <a:pPr algn="r" rtl="1"/>
            <a:endParaRPr lang="fa-IR" dirty="0"/>
          </a:p>
          <a:p>
            <a:pPr algn="r" rtl="1"/>
            <a:endParaRPr lang="en-US" dirty="0"/>
          </a:p>
        </p:txBody>
      </p:sp>
    </p:spTree>
    <p:extLst>
      <p:ext uri="{BB962C8B-B14F-4D97-AF65-F5344CB8AC3E}">
        <p14:creationId xmlns:p14="http://schemas.microsoft.com/office/powerpoint/2010/main" val="296674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313645"/>
            <a:ext cx="8596668" cy="4727717"/>
          </a:xfrm>
        </p:spPr>
        <p:txBody>
          <a:bodyPr/>
          <a:lstStyle/>
          <a:p>
            <a:pPr algn="r" rtl="1"/>
            <a:r>
              <a:rPr lang="fa-IR" dirty="0"/>
              <a:t>تري گليسريد مهم ترين چربي شير مادر است. اسيدهاي چرب ضروري در شير مادر بيش از شير گاو است. اين اسيدها به ويژه براي رشد مغز و سلامت عروق خوني اهميت دارند. شير مادر حاوي آنزيم ليپاز براي كمك به جذب چربي است كه در ساير شيرها وجود ندارد.</a:t>
            </a:r>
          </a:p>
          <a:p>
            <a:pPr algn="r" rtl="1"/>
            <a:r>
              <a:rPr lang="fa-IR" dirty="0"/>
              <a:t>مواد معدني موجود در شير مادر براي تأمين نياز شيرخوار كافي است اما در شير گاو به مقدار زياد وجود دارد. </a:t>
            </a:r>
          </a:p>
          <a:p>
            <a:pPr algn="r" rtl="1"/>
            <a:endParaRPr lang="fa-IR" dirty="0"/>
          </a:p>
          <a:p>
            <a:pPr algn="r" rtl="1"/>
            <a:r>
              <a:rPr lang="fa-IR" dirty="0"/>
              <a:t>شيرخواراني كه از شير گاو تغذيه مي شوند به علت دريافت مقدار زيادي از نمك ها نياز به آب اضافي دارند و كليه هاي نارس نوزادان براي دفع نمك هاي اضافي دچار مشكل خواهد شد در صورتي كه مقدار آب موجود در شير مادر نيز كافي است و شير مادرخواران در 6-4 ماه اول نياز به آب اضافي حتي در آب و هواي گرم ندارند. </a:t>
            </a:r>
          </a:p>
          <a:p>
            <a:pPr algn="r" rtl="1"/>
            <a:endParaRPr lang="en-US" dirty="0"/>
          </a:p>
        </p:txBody>
      </p:sp>
    </p:spTree>
    <p:extLst>
      <p:ext uri="{BB962C8B-B14F-4D97-AF65-F5344CB8AC3E}">
        <p14:creationId xmlns:p14="http://schemas.microsoft.com/office/powerpoint/2010/main" val="26821915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مقدمه</a:t>
            </a:r>
            <a:endParaRPr lang="en-US" dirty="0"/>
          </a:p>
        </p:txBody>
      </p:sp>
      <p:sp>
        <p:nvSpPr>
          <p:cNvPr id="3" name="Content Placeholder 2"/>
          <p:cNvSpPr>
            <a:spLocks noGrp="1"/>
          </p:cNvSpPr>
          <p:nvPr>
            <p:ph idx="1"/>
          </p:nvPr>
        </p:nvSpPr>
        <p:spPr>
          <a:xfrm>
            <a:off x="677334" y="1558345"/>
            <a:ext cx="8492424" cy="4483018"/>
          </a:xfrm>
        </p:spPr>
        <p:txBody>
          <a:bodyPr/>
          <a:lstStyle/>
          <a:p>
            <a:pPr algn="r" rtl="1"/>
            <a:r>
              <a:rPr lang="fa-IR" dirty="0"/>
              <a:t>تغذیه با شیر مادر زیر بنای سلامت و بقای زنان و کودکان و پایه و اساس توسعه و آینده کشور است.</a:t>
            </a:r>
          </a:p>
          <a:p>
            <a:pPr algn="r" rtl="1"/>
            <a:r>
              <a:rPr lang="fa-IR" dirty="0"/>
              <a:t>افزایش تغذیه ی مطلوب با شیر مادر می تواند از مرگ بیش از 823 هزار کودک و 20 هزار مادر در هر سال پیشگیری نماید.</a:t>
            </a:r>
          </a:p>
          <a:p>
            <a:pPr algn="r" rtl="1"/>
            <a:r>
              <a:rPr lang="fa-IR" dirty="0"/>
              <a:t>همچنین به پیشگیری از تمام انواع  سو تغذیه کمک می کند</a:t>
            </a:r>
          </a:p>
          <a:p>
            <a:pPr algn="r" rtl="1"/>
            <a:r>
              <a:rPr lang="fa-IR" dirty="0"/>
              <a:t>امنیت غذایی شیرخواران و کودکان خردسال را تامین می کند</a:t>
            </a:r>
          </a:p>
          <a:p>
            <a:pPr algn="r" rtl="1"/>
            <a:r>
              <a:rPr lang="fa-IR" dirty="0"/>
              <a:t>و در نتیجه به مردم و ملت برای خروج از چرخه ی گرسنگی و فقر کمک می کند.</a:t>
            </a:r>
          </a:p>
          <a:p>
            <a:pPr algn="r" rtl="1"/>
            <a:r>
              <a:rPr lang="fa-IR" dirty="0"/>
              <a:t>شیر مادر به لجاظ داشتن مواد پروتئینی و ویتامین بسیار بیش از سایر غذاها برای نوزادان توصیه شده است </a:t>
            </a:r>
          </a:p>
          <a:p>
            <a:pPr algn="r" rtl="1"/>
            <a:r>
              <a:rPr lang="fa-IR" dirty="0"/>
              <a:t>نوزادانی که از شیر مادر تغذیه می کنند از میزان هوش و توان جسمی بالاتری نسبت به سایر نوزادانی که از دیگر منابع غذایی تغذیه میکنند برخوردارند</a:t>
            </a:r>
          </a:p>
          <a:p>
            <a:pPr algn="r" rtl="1"/>
            <a:endParaRPr lang="fa-IR" dirty="0"/>
          </a:p>
        </p:txBody>
      </p:sp>
    </p:spTree>
    <p:extLst>
      <p:ext uri="{BB962C8B-B14F-4D97-AF65-F5344CB8AC3E}">
        <p14:creationId xmlns:p14="http://schemas.microsoft.com/office/powerpoint/2010/main" val="21044137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4608" y="254516"/>
            <a:ext cx="8596668" cy="5502340"/>
          </a:xfrm>
        </p:spPr>
        <p:txBody>
          <a:bodyPr>
            <a:normAutofit/>
          </a:bodyPr>
          <a:lstStyle/>
          <a:p>
            <a:pPr algn="r" rtl="1"/>
            <a:r>
              <a:rPr lang="fa-IR" dirty="0"/>
              <a:t>ميزان ويتامين هاي شير مادر تقريباً براي تأمين نيازهاي شيرخواران كافي است. </a:t>
            </a:r>
          </a:p>
          <a:p>
            <a:pPr algn="r" rtl="1"/>
            <a:r>
              <a:rPr lang="fa-IR" dirty="0"/>
              <a:t>مقدار ويتامين </a:t>
            </a:r>
            <a:r>
              <a:rPr lang="en-US" dirty="0"/>
              <a:t>D </a:t>
            </a:r>
            <a:r>
              <a:rPr lang="fa-IR" dirty="0"/>
              <a:t>شير مادر زياد نيست اما جذب آن خوب است. </a:t>
            </a:r>
          </a:p>
          <a:p>
            <a:pPr algn="r" rtl="1"/>
            <a:r>
              <a:rPr lang="fa-IR" dirty="0"/>
              <a:t>غلظت ويتامين </a:t>
            </a:r>
            <a:r>
              <a:rPr lang="en-US" dirty="0"/>
              <a:t>B12 </a:t>
            </a:r>
            <a:r>
              <a:rPr lang="fa-IR" dirty="0"/>
              <a:t>شير مادر خيلي كم است اما فراهمي زيستي آن با وجود فاكتور ويژه انتقال دهنده، افزايش مي يابد. </a:t>
            </a:r>
          </a:p>
          <a:p>
            <a:pPr algn="r" rtl="1"/>
            <a:r>
              <a:rPr lang="fa-IR" dirty="0"/>
              <a:t>غلظت نياسين، اسيد فوليك و اسيد اسكوربيك (ويتامين </a:t>
            </a:r>
            <a:r>
              <a:rPr lang="en-US" dirty="0"/>
              <a:t>C) </a:t>
            </a:r>
            <a:r>
              <a:rPr lang="fa-IR" dirty="0"/>
              <a:t>غالباً در شير انسان بيشتر از شير ساير پستانداران است. </a:t>
            </a:r>
          </a:p>
          <a:p>
            <a:pPr algn="r" rtl="1"/>
            <a:r>
              <a:rPr lang="fa-IR" dirty="0" smtClean="0"/>
              <a:t>شير </a:t>
            </a:r>
            <a:r>
              <a:rPr lang="fa-IR" dirty="0"/>
              <a:t>مادر حاوي ويتامين </a:t>
            </a:r>
            <a:r>
              <a:rPr lang="en-US" dirty="0"/>
              <a:t>K </a:t>
            </a:r>
            <a:r>
              <a:rPr lang="fa-IR" dirty="0"/>
              <a:t>به مقدار كافي و با جذب خوب است اما به علت مصرف حجم كم شير در روزهاي اول تولد مقدار آن كافي نيست و لازم است جهت جلوگيري از خونريزيهاي نوزادي تزريق شود</a:t>
            </a:r>
            <a:r>
              <a:rPr lang="fa-IR" dirty="0" smtClean="0"/>
              <a:t>.</a:t>
            </a:r>
            <a:endParaRPr lang="fa-IR" dirty="0"/>
          </a:p>
          <a:p>
            <a:pPr lvl="0" algn="r" rtl="1">
              <a:buClr>
                <a:srgbClr val="90C226"/>
              </a:buClr>
            </a:pPr>
            <a:r>
              <a:rPr lang="fa-IR" dirty="0">
                <a:solidFill>
                  <a:prstClr val="black">
                    <a:lumMod val="75000"/>
                    <a:lumOff val="25000"/>
                  </a:prstClr>
                </a:solidFill>
              </a:rPr>
              <a:t>با وجود كم بودن مقدار آهن شيرمادر، جذب آن بسيار خوب است و تا حدود 70 درصد (يا حتي 90 درصد) آن به مصرف بدن شيرخوار مي رسد.</a:t>
            </a:r>
          </a:p>
          <a:p>
            <a:pPr lvl="0" algn="r" rtl="1">
              <a:buClr>
                <a:srgbClr val="90C226"/>
              </a:buClr>
            </a:pPr>
            <a:r>
              <a:rPr lang="fa-IR" dirty="0" smtClean="0">
                <a:solidFill>
                  <a:prstClr val="black">
                    <a:lumMod val="75000"/>
                    <a:lumOff val="25000"/>
                  </a:prstClr>
                </a:solidFill>
              </a:rPr>
              <a:t>جذب </a:t>
            </a:r>
            <a:r>
              <a:rPr lang="fa-IR" dirty="0">
                <a:solidFill>
                  <a:prstClr val="black">
                    <a:lumMod val="75000"/>
                    <a:lumOff val="25000"/>
                  </a:prstClr>
                </a:solidFill>
              </a:rPr>
              <a:t>كلسيم شير مادر به دليل وجود نسبت بالاي كلسيم به فسفر (2 به 1) بيشتر از شير گاو است. </a:t>
            </a:r>
          </a:p>
          <a:p>
            <a:pPr lvl="0" algn="r" rtl="1">
              <a:buClr>
                <a:srgbClr val="90C226"/>
              </a:buClr>
            </a:pPr>
            <a:r>
              <a:rPr lang="fa-IR" dirty="0">
                <a:solidFill>
                  <a:prstClr val="black">
                    <a:lumMod val="75000"/>
                    <a:lumOff val="25000"/>
                  </a:prstClr>
                </a:solidFill>
              </a:rPr>
              <a:t>گرچه ميزان روي شير مادر كم است اما فراهمي زيستي آن در مقايسه با روي افزوده شده به شيرهاي مصنوعي بسيار بالاست.</a:t>
            </a:r>
          </a:p>
          <a:p>
            <a:pPr lvl="0" algn="r" rtl="1">
              <a:buClr>
                <a:srgbClr val="90C226"/>
              </a:buClr>
            </a:pPr>
            <a:endParaRPr lang="fa-IR" dirty="0">
              <a:solidFill>
                <a:prstClr val="black">
                  <a:lumMod val="75000"/>
                  <a:lumOff val="25000"/>
                </a:prstClr>
              </a:solidFill>
            </a:endParaRPr>
          </a:p>
          <a:p>
            <a:pPr lvl="0" algn="r" rtl="1">
              <a:buClr>
                <a:srgbClr val="90C226"/>
              </a:buClr>
            </a:pPr>
            <a:endParaRPr lang="en-US" dirty="0">
              <a:solidFill>
                <a:prstClr val="black">
                  <a:lumMod val="75000"/>
                  <a:lumOff val="25000"/>
                </a:prstClr>
              </a:solidFill>
            </a:endParaRPr>
          </a:p>
          <a:p>
            <a:pPr algn="r" rtl="1"/>
            <a:endParaRPr lang="en-US" dirty="0"/>
          </a:p>
        </p:txBody>
      </p:sp>
    </p:spTree>
    <p:extLst>
      <p:ext uri="{BB962C8B-B14F-4D97-AF65-F5344CB8AC3E}">
        <p14:creationId xmlns:p14="http://schemas.microsoft.com/office/powerpoint/2010/main" val="39591600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34067" y="544608"/>
            <a:ext cx="6168266" cy="408430"/>
          </a:xfrm>
        </p:spPr>
        <p:txBody>
          <a:bodyPr>
            <a:normAutofit fontScale="90000"/>
          </a:bodyPr>
          <a:lstStyle/>
          <a:p>
            <a:r>
              <a:rPr lang="fa-IR" dirty="0" smtClean="0"/>
              <a:t>مکیدن طبیعی</a:t>
            </a:r>
            <a:endParaRPr lang="en-US" dirty="0"/>
          </a:p>
        </p:txBody>
      </p:sp>
      <p:sp>
        <p:nvSpPr>
          <p:cNvPr id="3" name="Subtitle 2"/>
          <p:cNvSpPr>
            <a:spLocks noGrp="1"/>
          </p:cNvSpPr>
          <p:nvPr>
            <p:ph type="subTitle" idx="1"/>
          </p:nvPr>
        </p:nvSpPr>
        <p:spPr>
          <a:xfrm>
            <a:off x="991674" y="1519707"/>
            <a:ext cx="8409904" cy="4172756"/>
          </a:xfrm>
        </p:spPr>
        <p:txBody>
          <a:bodyPr>
            <a:normAutofit/>
          </a:bodyPr>
          <a:lstStyle/>
          <a:p>
            <a:pPr rtl="1"/>
            <a:r>
              <a:rPr lang="fa-IR" sz="2400" dirty="0" smtClean="0">
                <a:solidFill>
                  <a:schemeClr val="tx1"/>
                </a:solidFill>
                <a:latin typeface="B Nazanin" panose="00000400000000000000"/>
                <a:ea typeface="Times New Roman" panose="02020503050405090304" pitchFamily="18" charset="0"/>
                <a:cs typeface="+mj-cs"/>
              </a:rPr>
              <a:t>اولین حرکات مکیدن جنین</a:t>
            </a:r>
            <a:r>
              <a:rPr lang="en-US" sz="2400" dirty="0" smtClean="0">
                <a:solidFill>
                  <a:schemeClr val="tx1"/>
                </a:solidFill>
                <a:latin typeface="B Nazanin" panose="00000400000000000000"/>
                <a:ea typeface="Times New Roman" panose="02020503050405090304" pitchFamily="18" charset="0"/>
                <a:cs typeface="+mj-cs"/>
              </a:rPr>
              <a:t> </a:t>
            </a:r>
            <a:r>
              <a:rPr lang="fa-IR" sz="2400" dirty="0" smtClean="0">
                <a:solidFill>
                  <a:schemeClr val="tx1"/>
                </a:solidFill>
                <a:latin typeface="B Nazanin" panose="00000400000000000000"/>
                <a:ea typeface="Times New Roman" panose="02020503050405090304" pitchFamily="18" charset="0"/>
                <a:cs typeface="+mj-cs"/>
              </a:rPr>
              <a:t>از هفته های </a:t>
            </a:r>
            <a:r>
              <a:rPr lang="fa-IR" sz="2400" dirty="0" smtClean="0">
                <a:solidFill>
                  <a:srgbClr val="FF0000"/>
                </a:solidFill>
                <a:latin typeface="B Nazanin" panose="00000400000000000000"/>
                <a:ea typeface="Times New Roman" panose="02020503050405090304" pitchFamily="18" charset="0"/>
                <a:cs typeface="+mj-cs"/>
              </a:rPr>
              <a:t>14 الی16بارداری </a:t>
            </a:r>
            <a:r>
              <a:rPr lang="fa-IR" sz="2400" dirty="0" smtClean="0">
                <a:solidFill>
                  <a:schemeClr val="tx1"/>
                </a:solidFill>
                <a:latin typeface="B Nazanin" panose="00000400000000000000"/>
                <a:ea typeface="Times New Roman" panose="02020503050405090304" pitchFamily="18" charset="0"/>
                <a:cs typeface="+mj-cs"/>
              </a:rPr>
              <a:t>آغاز می شوند</a:t>
            </a:r>
            <a:endParaRPr lang="fa-IR" sz="2400" dirty="0" smtClean="0">
              <a:solidFill>
                <a:srgbClr val="FF0000"/>
              </a:solidFill>
              <a:latin typeface="B Nazanin" panose="00000400000000000000"/>
              <a:ea typeface="Times New Roman" panose="02020503050405090304" pitchFamily="18" charset="0"/>
              <a:cs typeface="+mj-cs"/>
            </a:endParaRPr>
          </a:p>
          <a:p>
            <a:pPr rtl="1"/>
            <a:r>
              <a:rPr lang="fa-IR" sz="2400" dirty="0" smtClean="0">
                <a:solidFill>
                  <a:schemeClr val="tx1"/>
                </a:solidFill>
                <a:latin typeface="B Nazanin" panose="00000400000000000000"/>
                <a:ea typeface="Times New Roman" panose="02020503050405090304" pitchFamily="18" charset="0"/>
                <a:cs typeface="+mj-cs"/>
              </a:rPr>
              <a:t>در جنین عمل مکیدن با حرکات منظم ترزبان تا هفته 26 به وجود نمی آید.</a:t>
            </a:r>
          </a:p>
          <a:p>
            <a:pPr rtl="1"/>
            <a:r>
              <a:rPr lang="fa-IR" sz="2400" dirty="0" smtClean="0">
                <a:solidFill>
                  <a:schemeClr val="tx1"/>
                </a:solidFill>
                <a:latin typeface="B Nazanin" panose="00000400000000000000"/>
                <a:ea typeface="Times New Roman" panose="02020503050405090304" pitchFamily="18" charset="0"/>
                <a:cs typeface="+mj-cs"/>
              </a:rPr>
              <a:t>درهفته</a:t>
            </a:r>
            <a:r>
              <a:rPr lang="fa-IR" sz="2400" dirty="0" smtClean="0">
                <a:solidFill>
                  <a:srgbClr val="FF0000"/>
                </a:solidFill>
                <a:latin typeface="B Nazanin" panose="00000400000000000000"/>
                <a:ea typeface="Times New Roman" panose="02020503050405090304" pitchFamily="18" charset="0"/>
                <a:cs typeface="+mj-cs"/>
              </a:rPr>
              <a:t>30تا33</a:t>
            </a:r>
            <a:r>
              <a:rPr lang="fa-IR" sz="2400" dirty="0" smtClean="0">
                <a:solidFill>
                  <a:schemeClr val="tx1"/>
                </a:solidFill>
                <a:latin typeface="B Nazanin" panose="00000400000000000000"/>
                <a:ea typeface="Times New Roman" panose="02020503050405090304" pitchFamily="18" charset="0"/>
                <a:cs typeface="+mj-cs"/>
              </a:rPr>
              <a:t> مکیدن های غیرتغذیه ای سازمان یافته تر شده وبه الگوی فشار روی سینه تبدیل میشه </a:t>
            </a:r>
          </a:p>
          <a:p>
            <a:pPr rtl="1"/>
            <a:r>
              <a:rPr lang="fa-IR" sz="2400" dirty="0" smtClean="0">
                <a:solidFill>
                  <a:schemeClr val="tx1"/>
                </a:solidFill>
                <a:latin typeface="B Nazanin" panose="00000400000000000000"/>
                <a:ea typeface="Times New Roman" panose="02020503050405090304" pitchFamily="18" charset="0"/>
                <a:cs typeface="+mj-cs"/>
              </a:rPr>
              <a:t>نوزاد نارس در </a:t>
            </a:r>
            <a:r>
              <a:rPr lang="fa-IR" sz="2400" dirty="0" smtClean="0">
                <a:solidFill>
                  <a:srgbClr val="FF0000"/>
                </a:solidFill>
                <a:latin typeface="B Nazanin" panose="00000400000000000000"/>
                <a:ea typeface="Times New Roman" panose="02020503050405090304" pitchFamily="18" charset="0"/>
                <a:cs typeface="+mj-cs"/>
              </a:rPr>
              <a:t>32هفتگی</a:t>
            </a:r>
            <a:r>
              <a:rPr lang="fa-IR" sz="2400" dirty="0" smtClean="0">
                <a:solidFill>
                  <a:schemeClr val="tx1"/>
                </a:solidFill>
                <a:latin typeface="B Nazanin" panose="00000400000000000000"/>
                <a:ea typeface="Times New Roman" panose="02020503050405090304" pitchFamily="18" charset="0"/>
                <a:cs typeface="+mj-cs"/>
              </a:rPr>
              <a:t> می تواند هماهنگی در مکیدن و بلع و تنفس داشته باشد و </a:t>
            </a:r>
          </a:p>
          <a:p>
            <a:pPr rtl="1"/>
            <a:r>
              <a:rPr lang="fa-IR" sz="2400" dirty="0" smtClean="0">
                <a:solidFill>
                  <a:schemeClr val="tx1"/>
                </a:solidFill>
                <a:latin typeface="B Nazanin" panose="00000400000000000000"/>
                <a:ea typeface="Times New Roman" panose="02020503050405090304" pitchFamily="18" charset="0"/>
                <a:cs typeface="+mj-cs"/>
              </a:rPr>
              <a:t>در </a:t>
            </a:r>
            <a:r>
              <a:rPr lang="fa-IR" sz="2400" dirty="0" smtClean="0">
                <a:solidFill>
                  <a:srgbClr val="FF0000"/>
                </a:solidFill>
                <a:latin typeface="B Nazanin" panose="00000400000000000000"/>
                <a:ea typeface="Times New Roman" panose="02020503050405090304" pitchFamily="18" charset="0"/>
                <a:cs typeface="+mj-cs"/>
              </a:rPr>
              <a:t>34 هفتگی </a:t>
            </a:r>
            <a:r>
              <a:rPr lang="fa-IR" sz="2400" dirty="0" smtClean="0">
                <a:solidFill>
                  <a:schemeClr val="tx1"/>
                </a:solidFill>
                <a:latin typeface="B Nazanin" panose="00000400000000000000"/>
                <a:ea typeface="Times New Roman" panose="02020503050405090304" pitchFamily="18" charset="0"/>
                <a:cs typeface="+mj-cs"/>
              </a:rPr>
              <a:t>مکیدن تغذیه ای همانند نوزاد ترم را شروع کند.</a:t>
            </a:r>
          </a:p>
          <a:p>
            <a:pPr rtl="1"/>
            <a:endParaRPr lang="fa-IR" dirty="0" smtClean="0">
              <a:solidFill>
                <a:schemeClr val="tx1"/>
              </a:solidFill>
              <a:latin typeface="B Nazanin" panose="00000400000000000000"/>
              <a:cs typeface="+mj-cs"/>
            </a:endParaRPr>
          </a:p>
          <a:p>
            <a:pPr rtl="1"/>
            <a:endParaRPr lang="fa-IR" dirty="0" smtClean="0">
              <a:solidFill>
                <a:schemeClr val="tx1"/>
              </a:solidFill>
              <a:latin typeface="B Nazanin" panose="00000400000000000000"/>
              <a:cs typeface="+mj-cs"/>
            </a:endParaRPr>
          </a:p>
          <a:p>
            <a:pPr rtl="1"/>
            <a:endParaRPr lang="fa-IR" dirty="0" smtClean="0">
              <a:solidFill>
                <a:schemeClr val="tx1"/>
              </a:solidFill>
              <a:latin typeface="B Nazanin" panose="00000400000000000000"/>
              <a:cs typeface="+mj-cs"/>
            </a:endParaRPr>
          </a:p>
          <a:p>
            <a:pPr rtl="1"/>
            <a:endParaRPr lang="en-US" dirty="0">
              <a:solidFill>
                <a:schemeClr val="tx1"/>
              </a:solidFill>
              <a:latin typeface="B Nazanin" panose="00000400000000000000"/>
              <a:cs typeface="+mj-cs"/>
            </a:endParaRPr>
          </a:p>
        </p:txBody>
      </p:sp>
    </p:spTree>
    <p:extLst>
      <p:ext uri="{BB962C8B-B14F-4D97-AF65-F5344CB8AC3E}">
        <p14:creationId xmlns:p14="http://schemas.microsoft.com/office/powerpoint/2010/main" val="11576319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65408"/>
          </a:xfrm>
        </p:spPr>
        <p:txBody>
          <a:bodyPr/>
          <a:lstStyle/>
          <a:p>
            <a:pPr algn="r"/>
            <a:r>
              <a:rPr lang="fa-IR" dirty="0" smtClean="0"/>
              <a:t>بلعیدن</a:t>
            </a:r>
            <a:endParaRPr lang="en-US" dirty="0"/>
          </a:p>
        </p:txBody>
      </p:sp>
      <p:sp>
        <p:nvSpPr>
          <p:cNvPr id="3" name="Content Placeholder 2"/>
          <p:cNvSpPr>
            <a:spLocks noGrp="1"/>
          </p:cNvSpPr>
          <p:nvPr>
            <p:ph idx="1"/>
          </p:nvPr>
        </p:nvSpPr>
        <p:spPr>
          <a:xfrm>
            <a:off x="677334" y="1378040"/>
            <a:ext cx="8596668" cy="5048517"/>
          </a:xfrm>
        </p:spPr>
        <p:txBody>
          <a:bodyPr>
            <a:normAutofit/>
          </a:bodyPr>
          <a:lstStyle/>
          <a:p>
            <a:pPr algn="r" rtl="1"/>
            <a:r>
              <a:rPr lang="fa-IR" dirty="0"/>
              <a:t>در رحم، عمل بلعیدن در هفته 12/5 بارداری در جنین  مشاهده می شود. </a:t>
            </a:r>
          </a:p>
          <a:p>
            <a:pPr algn="r" rtl="1"/>
            <a:r>
              <a:rPr lang="fa-IR" dirty="0"/>
              <a:t>اعمال مکیدن و بلعیدن از پیش از تولد وجود دارد، ولی لزوماً همراه با هم اتفاق نمی افتند. </a:t>
            </a:r>
          </a:p>
          <a:p>
            <a:pPr algn="r" rtl="1"/>
            <a:r>
              <a:rPr lang="fa-IR" dirty="0"/>
              <a:t>یک جنین ترم کامل  روزانه 450 میلی لیتر مایع آمنیوتیک می بلعد.</a:t>
            </a:r>
          </a:p>
          <a:p>
            <a:pPr algn="r" rtl="1"/>
            <a:r>
              <a:rPr lang="fa-IR" dirty="0"/>
              <a:t>الگوی بلع در مکیدن برای تغذیه و مکیدن غیر تغذیه ای متفاوت است.</a:t>
            </a:r>
          </a:p>
          <a:p>
            <a:pPr algn="r" rtl="1"/>
            <a:r>
              <a:rPr lang="fa-IR" dirty="0"/>
              <a:t>نسبت میان مکیدن به بلعیدن: </a:t>
            </a:r>
            <a:endParaRPr lang="fa-IR" dirty="0" smtClean="0"/>
          </a:p>
          <a:p>
            <a:pPr algn="r" rtl="1"/>
            <a:r>
              <a:rPr lang="fa-IR" dirty="0" smtClean="0"/>
              <a:t>در </a:t>
            </a:r>
            <a:r>
              <a:rPr lang="fa-IR" dirty="0"/>
              <a:t>شیرخوار با سن کمتر، 1 به 1 و در انتهای تغذیه این نسبت افزایش می­یابد (2 به 1 یا 3 به 1) .</a:t>
            </a:r>
          </a:p>
          <a:p>
            <a:pPr algn="r" rtl="1"/>
            <a:r>
              <a:rPr lang="fa-IR" dirty="0"/>
              <a:t>شیرخوار با سن بیشتر مکیدن­های بیشتری قبل از بلعیدن انجام می­دهند. در مکیدن غیر تغذیه ای  این نسبت بسیار بیشتر است و ممکن است به 6 تا 8 مکیدن قبل از یک بلع برسد.</a:t>
            </a:r>
          </a:p>
          <a:p>
            <a:pPr algn="r" rtl="1"/>
            <a:r>
              <a:rPr lang="fa-IR" dirty="0"/>
              <a:t>سرعت جریان شیر و اندازه­ی حفره­ی دهان  شیرخوار نیزدر نسبت مکیدن و بلعیدن اثرگذاراست . </a:t>
            </a:r>
          </a:p>
          <a:p>
            <a:pPr algn="r" rtl="1"/>
            <a:endParaRPr lang="en-US" dirty="0"/>
          </a:p>
        </p:txBody>
      </p:sp>
    </p:spTree>
    <p:extLst>
      <p:ext uri="{BB962C8B-B14F-4D97-AF65-F5344CB8AC3E}">
        <p14:creationId xmlns:p14="http://schemas.microsoft.com/office/powerpoint/2010/main" val="5461835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424" y="161644"/>
            <a:ext cx="8596668" cy="922986"/>
          </a:xfrm>
        </p:spPr>
        <p:txBody>
          <a:bodyPr>
            <a:normAutofit fontScale="90000"/>
          </a:bodyPr>
          <a:lstStyle/>
          <a:p>
            <a:pPr algn="r" rtl="1"/>
            <a:r>
              <a:rPr lang="fa-IR" dirty="0" smtClean="0"/>
              <a:t>ارزیابی </a:t>
            </a:r>
            <a:r>
              <a:rPr lang="fa-IR" dirty="0"/>
              <a:t>بالینی تغذیه </a:t>
            </a:r>
            <a:r>
              <a:rPr lang="fa-IR" dirty="0" smtClean="0"/>
              <a:t>پستانی</a:t>
            </a:r>
            <a:br>
              <a:rPr lang="fa-IR" dirty="0" smtClean="0"/>
            </a:br>
            <a:r>
              <a:rPr lang="en-US" dirty="0" smtClean="0"/>
              <a:t>Clinical </a:t>
            </a:r>
            <a:r>
              <a:rPr lang="en-US" dirty="0"/>
              <a:t>Breastfeeding Assessment</a:t>
            </a:r>
            <a:br>
              <a:rPr lang="en-US" dirty="0"/>
            </a:br>
            <a:endParaRPr lang="en-US" dirty="0"/>
          </a:p>
        </p:txBody>
      </p:sp>
      <p:sp>
        <p:nvSpPr>
          <p:cNvPr id="3" name="Content Placeholder 2"/>
          <p:cNvSpPr>
            <a:spLocks noGrp="1"/>
          </p:cNvSpPr>
          <p:nvPr>
            <p:ph idx="1"/>
          </p:nvPr>
        </p:nvSpPr>
        <p:spPr>
          <a:xfrm>
            <a:off x="715971" y="1336340"/>
            <a:ext cx="8596668" cy="5115975"/>
          </a:xfrm>
        </p:spPr>
        <p:txBody>
          <a:bodyPr>
            <a:normAutofit/>
          </a:bodyPr>
          <a:lstStyle/>
          <a:p>
            <a:pPr algn="r" rtl="1"/>
            <a:r>
              <a:rPr lang="fa-IR" dirty="0"/>
              <a:t>تغذیه پستانی باعث ارتقاء تکامل فیزیولوژیکی طبیعی و رشد و عملکرد بهینه ساختارهای دهان و صورت می شود. </a:t>
            </a:r>
          </a:p>
          <a:p>
            <a:pPr algn="r" rtl="1"/>
            <a:r>
              <a:rPr lang="fa-IR" dirty="0"/>
              <a:t>اگر نوزاد  در شرایط طبیعی نتواند از پستان تغذیه کند، احتمال اینکه مشکلی وجود داشته باشد زیاد است. </a:t>
            </a:r>
            <a:endParaRPr lang="fa-IR" dirty="0" smtClean="0"/>
          </a:p>
          <a:p>
            <a:pPr marL="0" indent="0" algn="r" rtl="1">
              <a:buNone/>
            </a:pPr>
            <a:r>
              <a:rPr lang="fa-IR" dirty="0" smtClean="0">
                <a:solidFill>
                  <a:schemeClr val="accent1">
                    <a:lumMod val="75000"/>
                  </a:schemeClr>
                </a:solidFill>
              </a:rPr>
              <a:t>مشاهده </a:t>
            </a:r>
            <a:r>
              <a:rPr lang="fa-IR" dirty="0">
                <a:solidFill>
                  <a:schemeClr val="accent1">
                    <a:lumMod val="75000"/>
                  </a:schemeClr>
                </a:solidFill>
              </a:rPr>
              <a:t>همه جانبه شیرخوار (مربوط به عملکرد نورولوژیکی و فیزیولوژیکی شیرخوار):</a:t>
            </a:r>
          </a:p>
          <a:p>
            <a:pPr algn="r" rtl="1"/>
            <a:r>
              <a:rPr lang="fa-IR" dirty="0"/>
              <a:t>تون عضلانی</a:t>
            </a:r>
          </a:p>
          <a:p>
            <a:pPr algn="r" rtl="1"/>
            <a:r>
              <a:rPr lang="fa-IR" dirty="0"/>
              <a:t>درجه بندی حرکات</a:t>
            </a:r>
          </a:p>
          <a:p>
            <a:pPr algn="r" rtl="1"/>
            <a:r>
              <a:rPr lang="fa-IR" dirty="0"/>
              <a:t>تقارن</a:t>
            </a:r>
          </a:p>
          <a:p>
            <a:pPr algn="r" rtl="1"/>
            <a:r>
              <a:rPr lang="fa-IR" dirty="0"/>
              <a:t>وضعیت و سطح انگیختگی و هوشیاری</a:t>
            </a:r>
          </a:p>
          <a:p>
            <a:pPr algn="r" rtl="1"/>
            <a:r>
              <a:rPr lang="fa-IR" dirty="0"/>
              <a:t>الگوی تنفسی</a:t>
            </a:r>
          </a:p>
          <a:p>
            <a:pPr algn="r" rtl="1"/>
            <a:r>
              <a:rPr lang="fa-IR" dirty="0"/>
              <a:t>رنگ</a:t>
            </a:r>
          </a:p>
          <a:p>
            <a:pPr algn="r" rtl="1"/>
            <a:endParaRPr lang="fa-IR" dirty="0"/>
          </a:p>
          <a:p>
            <a:pPr algn="r" rtl="1"/>
            <a:endParaRPr lang="fa-IR" dirty="0"/>
          </a:p>
          <a:p>
            <a:pPr algn="r" rtl="1"/>
            <a:endParaRPr lang="en-US" dirty="0"/>
          </a:p>
        </p:txBody>
      </p:sp>
      <p:pic>
        <p:nvPicPr>
          <p:cNvPr id="4" name="Picture 3"/>
          <p:cNvPicPr>
            <a:picLocks noChangeAspect="1"/>
          </p:cNvPicPr>
          <p:nvPr/>
        </p:nvPicPr>
        <p:blipFill>
          <a:blip r:embed="rId2"/>
          <a:stretch>
            <a:fillRect/>
          </a:stretch>
        </p:blipFill>
        <p:spPr>
          <a:xfrm>
            <a:off x="934912" y="3347337"/>
            <a:ext cx="3578662" cy="2931686"/>
          </a:xfrm>
          <a:prstGeom prst="rect">
            <a:avLst/>
          </a:prstGeom>
        </p:spPr>
      </p:pic>
    </p:spTree>
    <p:extLst>
      <p:ext uri="{BB962C8B-B14F-4D97-AF65-F5344CB8AC3E}">
        <p14:creationId xmlns:p14="http://schemas.microsoft.com/office/powerpoint/2010/main" val="7546820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وضعیت شیردهی</a:t>
            </a:r>
            <a:endParaRPr lang="en-US" dirty="0"/>
          </a:p>
        </p:txBody>
      </p:sp>
      <p:sp>
        <p:nvSpPr>
          <p:cNvPr id="3" name="Content Placeholder 2"/>
          <p:cNvSpPr>
            <a:spLocks noGrp="1"/>
          </p:cNvSpPr>
          <p:nvPr>
            <p:ph idx="1"/>
          </p:nvPr>
        </p:nvSpPr>
        <p:spPr/>
        <p:txBody>
          <a:bodyPr/>
          <a:lstStyle/>
          <a:p>
            <a:pPr algn="r" rtl="1"/>
            <a:r>
              <a:rPr lang="en-US" dirty="0"/>
              <a:t>Madonna or </a:t>
            </a:r>
            <a:br>
              <a:rPr lang="en-US" dirty="0"/>
            </a:br>
            <a:r>
              <a:rPr lang="en-US" dirty="0"/>
              <a:t>cradle hold</a:t>
            </a:r>
            <a:br>
              <a:rPr lang="en-US" dirty="0"/>
            </a:br>
            <a:r>
              <a:rPr lang="fa-IR" dirty="0">
                <a:solidFill>
                  <a:schemeClr val="accent5"/>
                </a:solidFill>
              </a:rPr>
              <a:t>گهواره </a:t>
            </a:r>
            <a:r>
              <a:rPr lang="fa-IR" dirty="0" smtClean="0">
                <a:solidFill>
                  <a:schemeClr val="accent5"/>
                </a:solidFill>
              </a:rPr>
              <a:t>ای</a:t>
            </a:r>
          </a:p>
          <a:p>
            <a:pPr algn="r" rtl="1"/>
            <a:r>
              <a:rPr lang="fa-IR" dirty="0"/>
              <a:t>سر شيرخوار در خم آرنج و بالای ساعد و شانه و پشت شيرخوار نيز توسط بقیه ساعد دست مادر همان طرف حمايت می شود.</a:t>
            </a:r>
          </a:p>
          <a:p>
            <a:pPr algn="r" rtl="1"/>
            <a:r>
              <a:rPr lang="fa-IR" dirty="0"/>
              <a:t>صورت و بدن شيرخوار (به پهلو) رو به مادر است.</a:t>
            </a:r>
          </a:p>
          <a:p>
            <a:pPr algn="r" rtl="1"/>
            <a:r>
              <a:rPr lang="fa-IR" dirty="0"/>
              <a:t>دست زیرین شيرخوار در طرفی که شير می خورد درپهلوی مادر و يا به باسن وی تکيه دارد</a:t>
            </a:r>
          </a:p>
          <a:p>
            <a:pPr algn="r" rtl="1"/>
            <a:r>
              <a:rPr lang="fa-IR" dirty="0"/>
              <a:t>مادر می تواند با دست دیگرش پستانش را نگه دارد . </a:t>
            </a:r>
          </a:p>
          <a:p>
            <a:pPr algn="r" rtl="1"/>
            <a:endParaRPr lang="en-US" dirty="0"/>
          </a:p>
        </p:txBody>
      </p:sp>
      <p:pic>
        <p:nvPicPr>
          <p:cNvPr id="4" name="Picture 3"/>
          <p:cNvPicPr>
            <a:picLocks noChangeAspect="1"/>
          </p:cNvPicPr>
          <p:nvPr/>
        </p:nvPicPr>
        <p:blipFill>
          <a:blip r:embed="rId2"/>
          <a:stretch>
            <a:fillRect/>
          </a:stretch>
        </p:blipFill>
        <p:spPr>
          <a:xfrm>
            <a:off x="526758" y="128789"/>
            <a:ext cx="3694496" cy="3129566"/>
          </a:xfrm>
          <a:prstGeom prst="rect">
            <a:avLst/>
          </a:prstGeom>
        </p:spPr>
      </p:pic>
    </p:spTree>
    <p:extLst>
      <p:ext uri="{BB962C8B-B14F-4D97-AF65-F5344CB8AC3E}">
        <p14:creationId xmlns:p14="http://schemas.microsoft.com/office/powerpoint/2010/main" val="25363144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en-US" dirty="0"/>
              <a:t>Cross-cradle hold</a:t>
            </a:r>
            <a:br>
              <a:rPr lang="en-US" dirty="0"/>
            </a:br>
            <a:r>
              <a:rPr lang="fa-IR" dirty="0"/>
              <a:t>گهواره ای متقاطع</a:t>
            </a:r>
            <a:endParaRPr lang="en-US" dirty="0"/>
          </a:p>
        </p:txBody>
      </p:sp>
      <p:sp>
        <p:nvSpPr>
          <p:cNvPr id="3" name="Content Placeholder 2"/>
          <p:cNvSpPr>
            <a:spLocks noGrp="1"/>
          </p:cNvSpPr>
          <p:nvPr>
            <p:ph idx="1"/>
          </p:nvPr>
        </p:nvSpPr>
        <p:spPr>
          <a:xfrm>
            <a:off x="677334" y="4095482"/>
            <a:ext cx="8596668" cy="1945880"/>
          </a:xfrm>
        </p:spPr>
        <p:txBody>
          <a:bodyPr>
            <a:normAutofit fontScale="92500" lnSpcReduction="20000"/>
          </a:bodyPr>
          <a:lstStyle/>
          <a:p>
            <a:pPr algn="r" rtl="1"/>
            <a:r>
              <a:rPr lang="fa-IR" dirty="0"/>
              <a:t>قاعده گردن (از زیرگوشها)و قسمت فوقانی شانه شيرخوار با کف دست مادر و پشت شيرخوار با ساعد همان دست حمايت می شود.</a:t>
            </a:r>
          </a:p>
          <a:p>
            <a:pPr algn="r" rtl="1"/>
            <a:r>
              <a:rPr lang="fa-IR" dirty="0"/>
              <a:t>صورت و بدن شيرخوار (به پهلو) رو به مادر است.</a:t>
            </a:r>
          </a:p>
          <a:p>
            <a:pPr algn="r" rtl="1"/>
            <a:r>
              <a:rPr lang="fa-IR" dirty="0"/>
              <a:t>دست زیرین شيرخوار در طرفی که شير می خورد در پهلوی  مادر و يا به باسن وی تکيه دارد.</a:t>
            </a:r>
          </a:p>
          <a:p>
            <a:pPr algn="r" rtl="1"/>
            <a:r>
              <a:rPr lang="fa-IR" dirty="0"/>
              <a:t>مادر می تواند با دست طرفی که از پستان خود به شيرخوار شير می دهد براحتی پستانش را نگهدارد.</a:t>
            </a:r>
          </a:p>
          <a:p>
            <a:pPr algn="r" rtl="1"/>
            <a:endParaRPr lang="fa-IR" dirty="0"/>
          </a:p>
          <a:p>
            <a:pPr algn="r" rtl="1"/>
            <a:endParaRPr lang="en-US" dirty="0"/>
          </a:p>
        </p:txBody>
      </p:sp>
      <p:pic>
        <p:nvPicPr>
          <p:cNvPr id="4" name="Picture 3"/>
          <p:cNvPicPr>
            <a:picLocks noChangeAspect="1"/>
          </p:cNvPicPr>
          <p:nvPr/>
        </p:nvPicPr>
        <p:blipFill>
          <a:blip r:embed="rId2"/>
          <a:stretch>
            <a:fillRect/>
          </a:stretch>
        </p:blipFill>
        <p:spPr>
          <a:xfrm>
            <a:off x="221703" y="-114985"/>
            <a:ext cx="3609145" cy="4210468"/>
          </a:xfrm>
          <a:prstGeom prst="rect">
            <a:avLst/>
          </a:prstGeom>
        </p:spPr>
      </p:pic>
    </p:spTree>
    <p:extLst>
      <p:ext uri="{BB962C8B-B14F-4D97-AF65-F5344CB8AC3E}">
        <p14:creationId xmlns:p14="http://schemas.microsoft.com/office/powerpoint/2010/main" val="20591856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181" y="171718"/>
            <a:ext cx="8596668" cy="420710"/>
          </a:xfrm>
        </p:spPr>
        <p:txBody>
          <a:bodyPr>
            <a:normAutofit fontScale="90000"/>
          </a:bodyPr>
          <a:lstStyle/>
          <a:p>
            <a:pPr algn="r" rtl="1"/>
            <a:r>
              <a:rPr lang="fa-IR" dirty="0" smtClean="0"/>
              <a:t/>
            </a:r>
            <a:br>
              <a:rPr lang="fa-IR" dirty="0" smtClean="0"/>
            </a:br>
            <a:r>
              <a:rPr lang="fa-IR" dirty="0" smtClean="0"/>
              <a:t>زير </a:t>
            </a:r>
            <a:r>
              <a:rPr lang="fa-IR" dirty="0"/>
              <a:t>بغلی</a:t>
            </a:r>
            <a:endParaRPr lang="en-US" dirty="0"/>
          </a:p>
        </p:txBody>
      </p:sp>
      <p:sp>
        <p:nvSpPr>
          <p:cNvPr id="3" name="Content Placeholder 2"/>
          <p:cNvSpPr>
            <a:spLocks noGrp="1"/>
          </p:cNvSpPr>
          <p:nvPr>
            <p:ph idx="1"/>
          </p:nvPr>
        </p:nvSpPr>
        <p:spPr>
          <a:xfrm>
            <a:off x="823799" y="3805708"/>
            <a:ext cx="8596668" cy="3335628"/>
          </a:xfrm>
        </p:spPr>
        <p:txBody>
          <a:bodyPr/>
          <a:lstStyle/>
          <a:p>
            <a:pPr algn="r" rtl="1"/>
            <a:r>
              <a:rPr lang="fa-IR" dirty="0"/>
              <a:t>شيرخوار به روی بالش و خوابيده به پهلو یا به پشت و يا کمی رو به بالا (نيمه نشسته)در کنار و زير بغل مادر و در بین بازو و قفسه سینه وی قرارمي گيرد.</a:t>
            </a:r>
          </a:p>
          <a:p>
            <a:pPr algn="r" rtl="1"/>
            <a:r>
              <a:rPr lang="fa-IR" dirty="0"/>
              <a:t>قاعده گردن و شانه شيرخوار با کف دست مادر و پشت شيرخوار با ساعد همان دست حمايت می شود.</a:t>
            </a:r>
          </a:p>
          <a:p>
            <a:pPr algn="r" rtl="1"/>
            <a:r>
              <a:rPr lang="fa-IR" dirty="0"/>
              <a:t>مادر می تواند به راحتی با دست طرف مقابل پستانش را نگه دارد. </a:t>
            </a:r>
          </a:p>
          <a:p>
            <a:pPr algn="r" rtl="1"/>
            <a:endParaRPr lang="en-US" dirty="0"/>
          </a:p>
        </p:txBody>
      </p:sp>
      <p:pic>
        <p:nvPicPr>
          <p:cNvPr id="4" name="Picture 3"/>
          <p:cNvPicPr>
            <a:picLocks noChangeAspect="1"/>
          </p:cNvPicPr>
          <p:nvPr/>
        </p:nvPicPr>
        <p:blipFill>
          <a:blip r:embed="rId2"/>
          <a:stretch>
            <a:fillRect/>
          </a:stretch>
        </p:blipFill>
        <p:spPr>
          <a:xfrm>
            <a:off x="474934" y="592428"/>
            <a:ext cx="6195187" cy="3026535"/>
          </a:xfrm>
          <a:prstGeom prst="rect">
            <a:avLst/>
          </a:prstGeom>
        </p:spPr>
      </p:pic>
    </p:spTree>
    <p:extLst>
      <p:ext uri="{BB962C8B-B14F-4D97-AF65-F5344CB8AC3E}">
        <p14:creationId xmlns:p14="http://schemas.microsoft.com/office/powerpoint/2010/main" val="16657831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575256"/>
          </a:xfrm>
        </p:spPr>
        <p:txBody>
          <a:bodyPr>
            <a:normAutofit fontScale="90000"/>
          </a:bodyPr>
          <a:lstStyle/>
          <a:p>
            <a:pPr algn="r" rtl="1"/>
            <a:r>
              <a:rPr lang="en-US" dirty="0"/>
              <a:t>Side Lying </a:t>
            </a:r>
            <a:br>
              <a:rPr lang="en-US" dirty="0"/>
            </a:br>
            <a:r>
              <a:rPr lang="fa-IR" dirty="0"/>
              <a:t>خوابیده به پهلو </a:t>
            </a:r>
            <a:br>
              <a:rPr lang="fa-IR" dirty="0"/>
            </a:br>
            <a:endParaRPr lang="en-US" dirty="0"/>
          </a:p>
        </p:txBody>
      </p:sp>
      <p:sp>
        <p:nvSpPr>
          <p:cNvPr id="3" name="Content Placeholder 2"/>
          <p:cNvSpPr>
            <a:spLocks noGrp="1"/>
          </p:cNvSpPr>
          <p:nvPr>
            <p:ph idx="1"/>
          </p:nvPr>
        </p:nvSpPr>
        <p:spPr>
          <a:xfrm>
            <a:off x="677334" y="3502855"/>
            <a:ext cx="8596668" cy="2485821"/>
          </a:xfrm>
        </p:spPr>
        <p:txBody>
          <a:bodyPr>
            <a:normAutofit/>
          </a:bodyPr>
          <a:lstStyle/>
          <a:p>
            <a:pPr algn="r" rtl="1"/>
            <a:r>
              <a:rPr lang="fa-IR" dirty="0"/>
              <a:t>مادر به پهلو خوابيده، سر و پشت و پای بالايی خود را بر بالش تکيه مي دهد.</a:t>
            </a:r>
          </a:p>
          <a:p>
            <a:pPr algn="r" rtl="1"/>
            <a:r>
              <a:rPr lang="fa-IR" dirty="0"/>
              <a:t>بدن شيرخوار از پهلو رو به روی مادر است بطوريکه صورت وی رو به مادر و دهان او هم سطح با نوک پستان و سرش کمی به طرف عقب متمايل می باشد.</a:t>
            </a:r>
          </a:p>
          <a:p>
            <a:pPr algn="r" rtl="1"/>
            <a:r>
              <a:rPr lang="fa-IR" dirty="0"/>
              <a:t>سر شيرخوار می تواند بر روی بستر و يا ساعد و يا بازوی مادر قرار بگيرد.</a:t>
            </a:r>
          </a:p>
          <a:p>
            <a:pPr algn="r" rtl="1"/>
            <a:r>
              <a:rPr lang="fa-IR" dirty="0"/>
              <a:t>پشت شيرخوار توسط ساعد دست فوقانی مادر ويا بالش  و یا ساعد همان دست (همراه نگهداشتن پستان با دست فوقانی) حمايت می شود.</a:t>
            </a:r>
          </a:p>
          <a:p>
            <a:pPr algn="r" rtl="1"/>
            <a:endParaRPr lang="fa-IR" dirty="0"/>
          </a:p>
        </p:txBody>
      </p:sp>
      <p:pic>
        <p:nvPicPr>
          <p:cNvPr id="5" name="Picture 4"/>
          <p:cNvPicPr>
            <a:picLocks noChangeAspect="1"/>
          </p:cNvPicPr>
          <p:nvPr/>
        </p:nvPicPr>
        <p:blipFill>
          <a:blip r:embed="rId2"/>
          <a:stretch>
            <a:fillRect/>
          </a:stretch>
        </p:blipFill>
        <p:spPr>
          <a:xfrm>
            <a:off x="856790" y="303560"/>
            <a:ext cx="4720554" cy="3018991"/>
          </a:xfrm>
          <a:prstGeom prst="rect">
            <a:avLst/>
          </a:prstGeom>
        </p:spPr>
      </p:pic>
    </p:spTree>
    <p:extLst>
      <p:ext uri="{BB962C8B-B14F-4D97-AF65-F5344CB8AC3E}">
        <p14:creationId xmlns:p14="http://schemas.microsoft.com/office/powerpoint/2010/main" val="17942206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80811"/>
            <a:ext cx="8596668" cy="819955"/>
          </a:xfrm>
        </p:spPr>
        <p:txBody>
          <a:bodyPr>
            <a:normAutofit fontScale="90000"/>
          </a:bodyPr>
          <a:lstStyle/>
          <a:p>
            <a:pPr algn="r" rtl="1"/>
            <a:r>
              <a:rPr lang="fa-IR" dirty="0"/>
              <a:t>خوابیده به پشت</a:t>
            </a:r>
            <a:br>
              <a:rPr lang="fa-IR" dirty="0"/>
            </a:br>
            <a:r>
              <a:rPr lang="en-US" dirty="0"/>
              <a:t>Australian or posture feeding</a:t>
            </a:r>
            <a:br>
              <a:rPr lang="en-US" dirty="0"/>
            </a:br>
            <a:endParaRPr lang="en-US" dirty="0"/>
          </a:p>
        </p:txBody>
      </p:sp>
      <p:sp>
        <p:nvSpPr>
          <p:cNvPr id="3" name="Content Placeholder 2"/>
          <p:cNvSpPr>
            <a:spLocks noGrp="1"/>
          </p:cNvSpPr>
          <p:nvPr>
            <p:ph idx="1"/>
          </p:nvPr>
        </p:nvSpPr>
        <p:spPr>
          <a:xfrm>
            <a:off x="677334" y="3981716"/>
            <a:ext cx="8596668" cy="2448156"/>
          </a:xfrm>
        </p:spPr>
        <p:txBody>
          <a:bodyPr/>
          <a:lstStyle/>
          <a:p>
            <a:pPr algn="r" rtl="1"/>
            <a:r>
              <a:rPr lang="fa-IR" dirty="0"/>
              <a:t>مادر به پشت خوابيده، سر و شانه هایش  کمی بالاتر از شکمش بر بالش تکيه مي دهد.</a:t>
            </a:r>
          </a:p>
          <a:p>
            <a:pPr algn="r" rtl="1"/>
            <a:r>
              <a:rPr lang="fa-IR" dirty="0"/>
              <a:t>بدن شيرخوار شکم به شکم روی مادر است بطوريکه صورت وی روی پستان و سرش کمی به طرف عقب متمايل می باشد.</a:t>
            </a:r>
          </a:p>
          <a:p>
            <a:pPr algn="r" rtl="1"/>
            <a:r>
              <a:rPr lang="fa-IR" dirty="0"/>
              <a:t>پیشانی شيرخوار می تواند توسط قائده کف دست مادر نگهداشه شود که سر شیرخوار به جلو نیفتد.</a:t>
            </a:r>
          </a:p>
          <a:p>
            <a:pPr algn="r" rtl="1"/>
            <a:r>
              <a:rPr lang="fa-IR" dirty="0"/>
              <a:t>مادر می تواند با دستش  پشت و یا زیر با سن شیرخوار را حمایت کند. </a:t>
            </a:r>
          </a:p>
          <a:p>
            <a:pPr algn="r" rtl="1"/>
            <a:endParaRPr lang="en-US" dirty="0"/>
          </a:p>
        </p:txBody>
      </p:sp>
      <p:pic>
        <p:nvPicPr>
          <p:cNvPr id="4" name="Picture 3"/>
          <p:cNvPicPr>
            <a:picLocks noChangeAspect="1"/>
          </p:cNvPicPr>
          <p:nvPr/>
        </p:nvPicPr>
        <p:blipFill>
          <a:blip r:embed="rId2"/>
          <a:stretch>
            <a:fillRect/>
          </a:stretch>
        </p:blipFill>
        <p:spPr>
          <a:xfrm>
            <a:off x="2841674" y="1300766"/>
            <a:ext cx="4657748" cy="2920237"/>
          </a:xfrm>
          <a:prstGeom prst="rect">
            <a:avLst/>
          </a:prstGeom>
        </p:spPr>
      </p:pic>
    </p:spTree>
    <p:extLst>
      <p:ext uri="{BB962C8B-B14F-4D97-AF65-F5344CB8AC3E}">
        <p14:creationId xmlns:p14="http://schemas.microsoft.com/office/powerpoint/2010/main" val="38428273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91166"/>
          </a:xfrm>
        </p:spPr>
        <p:txBody>
          <a:bodyPr>
            <a:normAutofit fontScale="90000"/>
          </a:bodyPr>
          <a:lstStyle/>
          <a:p>
            <a:pPr algn="r" rtl="1"/>
            <a:r>
              <a:rPr lang="fa-IR" dirty="0"/>
              <a:t>نشسته</a:t>
            </a:r>
            <a:br>
              <a:rPr lang="fa-IR" dirty="0"/>
            </a:br>
            <a:r>
              <a:rPr lang="fa-IR" dirty="0"/>
              <a:t>   </a:t>
            </a:r>
            <a:r>
              <a:rPr lang="en-US" dirty="0"/>
              <a:t>Upright posture </a:t>
            </a:r>
            <a:br>
              <a:rPr lang="en-US" dirty="0"/>
            </a:br>
            <a:r>
              <a:rPr lang="en-US" dirty="0"/>
              <a:t>(straddle, side sitting) </a:t>
            </a:r>
            <a:br>
              <a:rPr lang="en-US" dirty="0"/>
            </a:br>
            <a:endParaRPr lang="en-US" dirty="0"/>
          </a:p>
        </p:txBody>
      </p:sp>
      <p:sp>
        <p:nvSpPr>
          <p:cNvPr id="3" name="Content Placeholder 2"/>
          <p:cNvSpPr>
            <a:spLocks noGrp="1"/>
          </p:cNvSpPr>
          <p:nvPr>
            <p:ph idx="1"/>
          </p:nvPr>
        </p:nvSpPr>
        <p:spPr>
          <a:xfrm>
            <a:off x="677334" y="3902298"/>
            <a:ext cx="8596668" cy="2422399"/>
          </a:xfrm>
        </p:spPr>
        <p:txBody>
          <a:bodyPr/>
          <a:lstStyle/>
          <a:p>
            <a:pPr algn="r" rtl="1"/>
            <a:r>
              <a:rPr lang="fa-IR" dirty="0"/>
              <a:t>مادر نشسته، شيرخوار نیز روبه رو و روی ران  مادر نشسته و صورتش رو به پستان و سرش کمی به طرف عقب متمايل می باشد.</a:t>
            </a:r>
          </a:p>
          <a:p>
            <a:pPr algn="r" rtl="1"/>
            <a:r>
              <a:rPr lang="fa-IR" dirty="0"/>
              <a:t>باسن شیرخوار روی ران مادر و پاهای شیرخوار می تواند در یکطرف و یا دو طرف ران مادر قرار بگیرد.</a:t>
            </a:r>
          </a:p>
          <a:p>
            <a:pPr algn="r" rtl="1"/>
            <a:r>
              <a:rPr lang="fa-IR" dirty="0"/>
              <a:t>مادر می تواند با یک دستش پشت شیرخوار و با دست دیگرش پستان خود را حمایت کند.</a:t>
            </a:r>
          </a:p>
          <a:p>
            <a:pPr algn="r" rtl="1"/>
            <a:endParaRPr lang="en-US" dirty="0"/>
          </a:p>
        </p:txBody>
      </p:sp>
      <p:pic>
        <p:nvPicPr>
          <p:cNvPr id="4" name="Picture 3"/>
          <p:cNvPicPr>
            <a:picLocks noChangeAspect="1"/>
          </p:cNvPicPr>
          <p:nvPr/>
        </p:nvPicPr>
        <p:blipFill>
          <a:blip r:embed="rId2"/>
          <a:stretch>
            <a:fillRect/>
          </a:stretch>
        </p:blipFill>
        <p:spPr>
          <a:xfrm>
            <a:off x="875022" y="485521"/>
            <a:ext cx="3255546" cy="3094806"/>
          </a:xfrm>
          <a:prstGeom prst="rect">
            <a:avLst/>
          </a:prstGeom>
        </p:spPr>
      </p:pic>
    </p:spTree>
    <p:extLst>
      <p:ext uri="{BB962C8B-B14F-4D97-AF65-F5344CB8AC3E}">
        <p14:creationId xmlns:p14="http://schemas.microsoft.com/office/powerpoint/2010/main" val="7153169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5333" y="1380193"/>
            <a:ext cx="7417754" cy="351545"/>
          </a:xfrm>
        </p:spPr>
        <p:txBody>
          <a:bodyPr/>
          <a:lstStyle/>
          <a:p>
            <a:r>
              <a:rPr lang="fa-IR" dirty="0"/>
              <a:t>آناتومي </a:t>
            </a:r>
            <a:r>
              <a:rPr lang="fa-IR" dirty="0" smtClean="0"/>
              <a:t>فیزیولوژی</a:t>
            </a:r>
            <a:r>
              <a:rPr lang="fa-IR" dirty="0"/>
              <a:t/>
            </a:r>
            <a:br>
              <a:rPr lang="fa-IR" dirty="0"/>
            </a:br>
            <a:endParaRPr lang="en-US" dirty="0"/>
          </a:p>
        </p:txBody>
      </p:sp>
      <p:sp>
        <p:nvSpPr>
          <p:cNvPr id="3" name="Subtitle 2"/>
          <p:cNvSpPr>
            <a:spLocks noGrp="1"/>
          </p:cNvSpPr>
          <p:nvPr>
            <p:ph type="subTitle" idx="1"/>
          </p:nvPr>
        </p:nvSpPr>
        <p:spPr>
          <a:xfrm>
            <a:off x="1790402" y="1275008"/>
            <a:ext cx="7766936" cy="5241702"/>
          </a:xfrm>
        </p:spPr>
        <p:txBody>
          <a:bodyPr>
            <a:normAutofit/>
          </a:bodyPr>
          <a:lstStyle/>
          <a:p>
            <a:pPr algn="r"/>
            <a:r>
              <a:rPr lang="fa-IR" dirty="0">
                <a:solidFill>
                  <a:schemeClr val="tx1"/>
                </a:solidFill>
              </a:rPr>
              <a:t>به طور طبیعی هر پستان از 15 تا 20 قسمت تشكیل شده كه هر یك، لوب نامیده می شود. </a:t>
            </a:r>
          </a:p>
          <a:p>
            <a:pPr algn="r"/>
            <a:r>
              <a:rPr lang="fa-IR" dirty="0">
                <a:solidFill>
                  <a:schemeClr val="tx1"/>
                </a:solidFill>
              </a:rPr>
              <a:t> هر لوب به واحدهای كوچكتری تقسیم می شود كه لوبول گفته می شود. </a:t>
            </a:r>
          </a:p>
          <a:p>
            <a:pPr algn="r"/>
            <a:r>
              <a:rPr lang="fa-IR" dirty="0">
                <a:solidFill>
                  <a:schemeClr val="tx1"/>
                </a:solidFill>
              </a:rPr>
              <a:t>لوبول واحد ترشحی پستان است و در روند شیردهی منجر به ترشح شیر می شود. </a:t>
            </a:r>
          </a:p>
          <a:p>
            <a:pPr algn="r"/>
            <a:r>
              <a:rPr lang="fa-IR" dirty="0">
                <a:solidFill>
                  <a:schemeClr val="tx1"/>
                </a:solidFill>
              </a:rPr>
              <a:t>از هر لوبول لوله های كوچكی منشعب می شود كه اتصال آنها مجاری شیری را ایجاد می كنند.</a:t>
            </a:r>
          </a:p>
          <a:p>
            <a:pPr algn="r"/>
            <a:r>
              <a:rPr lang="fa-IR" dirty="0">
                <a:solidFill>
                  <a:schemeClr val="tx1"/>
                </a:solidFill>
              </a:rPr>
              <a:t>مجاري كوچك تر با اتصال به هم، مجاري بزرگ تر را تشکیل می دهند. این مجراها در داخل مجاری لاکتوفروس که پشت هاله قرار دارد ، به هم میرسند.</a:t>
            </a:r>
          </a:p>
          <a:p>
            <a:r>
              <a:rPr lang="fa-IR" dirty="0">
                <a:solidFill>
                  <a:schemeClr val="tx1"/>
                </a:solidFill>
              </a:rPr>
              <a:t>سينوس هاي لاكتي فروس به عنوان مخزن موقت شير، عمل مي كنند و در پشت‌‌  هاله پستان (آرئول) قرار دارند و به وسيله مجراي باريكي در قسمت نوك پستان (نيپل) که دارای 5تا 10 منفذ است به بيرون راه مي يابند. </a:t>
            </a:r>
          </a:p>
          <a:p>
            <a:r>
              <a:rPr lang="fa-IR" dirty="0">
                <a:solidFill>
                  <a:schemeClr val="tx1"/>
                </a:solidFill>
              </a:rPr>
              <a:t> فضاهای بین لوبول ها و مجاری را چربی پر می كند. </a:t>
            </a:r>
          </a:p>
          <a:p>
            <a:pPr algn="r"/>
            <a:endParaRPr lang="en-US" dirty="0">
              <a:solidFill>
                <a:schemeClr val="tx1"/>
              </a:solidFill>
            </a:endParaRPr>
          </a:p>
        </p:txBody>
      </p:sp>
      <p:pic>
        <p:nvPicPr>
          <p:cNvPr id="4" name="Picture 3"/>
          <p:cNvPicPr>
            <a:picLocks noChangeAspect="1"/>
          </p:cNvPicPr>
          <p:nvPr/>
        </p:nvPicPr>
        <p:blipFill>
          <a:blip r:embed="rId2"/>
          <a:stretch>
            <a:fillRect/>
          </a:stretch>
        </p:blipFill>
        <p:spPr>
          <a:xfrm>
            <a:off x="0" y="2206349"/>
            <a:ext cx="1919191" cy="4651651"/>
          </a:xfrm>
          <a:prstGeom prst="rect">
            <a:avLst/>
          </a:prstGeom>
        </p:spPr>
      </p:pic>
    </p:spTree>
    <p:extLst>
      <p:ext uri="{BB962C8B-B14F-4D97-AF65-F5344CB8AC3E}">
        <p14:creationId xmlns:p14="http://schemas.microsoft.com/office/powerpoint/2010/main" val="8214106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روش زیر بغلی و گهواره ای متقابل">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515155" y="425003"/>
            <a:ext cx="9234152" cy="5617023"/>
          </a:xfrm>
        </p:spPr>
      </p:pic>
    </p:spTree>
    <p:extLst>
      <p:ext uri="{BB962C8B-B14F-4D97-AF65-F5344CB8AC3E}">
        <p14:creationId xmlns:p14="http://schemas.microsoft.com/office/powerpoint/2010/main" val="902327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182" y="223234"/>
            <a:ext cx="8596668" cy="897228"/>
          </a:xfrm>
        </p:spPr>
        <p:txBody>
          <a:bodyPr>
            <a:normAutofit fontScale="90000"/>
          </a:bodyPr>
          <a:lstStyle/>
          <a:p>
            <a:pPr algn="r" rtl="1"/>
            <a:r>
              <a:rPr lang="fa-IR" dirty="0"/>
              <a:t>دفعات دوشیدن شیر</a:t>
            </a:r>
            <a:br>
              <a:rPr lang="fa-IR" dirty="0"/>
            </a:br>
            <a:endParaRPr lang="en-US" dirty="0"/>
          </a:p>
        </p:txBody>
      </p:sp>
      <p:sp>
        <p:nvSpPr>
          <p:cNvPr id="3" name="Content Placeholder 2"/>
          <p:cNvSpPr>
            <a:spLocks noGrp="1"/>
          </p:cNvSpPr>
          <p:nvPr>
            <p:ph idx="1"/>
          </p:nvPr>
        </p:nvSpPr>
        <p:spPr>
          <a:xfrm>
            <a:off x="677334" y="1287887"/>
            <a:ext cx="8596668" cy="5241701"/>
          </a:xfrm>
        </p:spPr>
        <p:txBody>
          <a:bodyPr>
            <a:normAutofit fontScale="85000" lnSpcReduction="20000"/>
          </a:bodyPr>
          <a:lstStyle/>
          <a:p>
            <a:pPr algn="r" rtl="1"/>
            <a:endParaRPr lang="fa-IR" b="1" dirty="0"/>
          </a:p>
          <a:p>
            <a:pPr algn="r" rtl="1"/>
            <a:r>
              <a:rPr lang="fa-IR" b="1" dirty="0"/>
              <a:t>بستگی به دلیل دوشیدن شیر دارد، مثلاً:</a:t>
            </a:r>
          </a:p>
          <a:p>
            <a:pPr algn="r" rtl="1"/>
            <a:r>
              <a:rPr lang="fa-IR" b="1" dirty="0"/>
              <a:t>1)  نوزادی که قادر به مکیدن نیست: هر 1 تا 2 ساعت یک بار </a:t>
            </a:r>
          </a:p>
          <a:p>
            <a:pPr algn="r" rtl="1"/>
            <a:r>
              <a:rPr lang="fa-IR" b="1" dirty="0"/>
              <a:t>     آغوز را باید با سرنگ 2 سی سی مستقیماً از نیپل دوشید و به او خوراند. </a:t>
            </a:r>
          </a:p>
          <a:p>
            <a:pPr algn="r" rtl="1"/>
            <a:r>
              <a:rPr lang="fa-IR" b="1" dirty="0"/>
              <a:t>2)  نوزادان کم وزن: هر 2 تا 3 ساعت یک بار</a:t>
            </a:r>
          </a:p>
          <a:p>
            <a:pPr algn="r" rtl="1"/>
            <a:r>
              <a:rPr lang="fa-IR" b="1" dirty="0"/>
              <a:t>3)  هنگام بیماری مادر یا شیرخوار: هر 3 ساعت یک بار</a:t>
            </a:r>
          </a:p>
          <a:p>
            <a:pPr algn="r" rtl="1"/>
            <a:r>
              <a:rPr lang="fa-IR" b="1" dirty="0"/>
              <a:t>4)  برای افزایش تولید شیر: هر 2 تا 3 ساعت یک بار</a:t>
            </a:r>
          </a:p>
          <a:p>
            <a:pPr algn="r" rtl="1"/>
            <a:r>
              <a:rPr lang="fa-IR" b="1" dirty="0" smtClean="0"/>
              <a:t>حداقل </a:t>
            </a:r>
            <a:r>
              <a:rPr lang="fa-IR" b="1" dirty="0"/>
              <a:t>6 بار در روز و یک بار در شب (کل زمان دوشیدن شیر در شبانه روز</a:t>
            </a:r>
          </a:p>
          <a:p>
            <a:pPr algn="r" rtl="1"/>
            <a:r>
              <a:rPr lang="fa-IR" b="1" dirty="0"/>
              <a:t>      کمتر از 100 دقیقه نباشد</a:t>
            </a:r>
            <a:r>
              <a:rPr lang="fa-IR" b="1" dirty="0" smtClean="0"/>
              <a:t>).</a:t>
            </a:r>
          </a:p>
          <a:p>
            <a:pPr algn="r" rtl="1"/>
            <a:r>
              <a:rPr lang="fa-IR" b="1" dirty="0"/>
              <a:t>5) در مورد احتقان پستان: هر چندبار و هر مقدار شیر که سبب</a:t>
            </a:r>
          </a:p>
          <a:p>
            <a:pPr algn="r" rtl="1"/>
            <a:r>
              <a:rPr lang="fa-IR" b="1" dirty="0"/>
              <a:t>    تسکین مادر شود.</a:t>
            </a:r>
          </a:p>
          <a:p>
            <a:pPr algn="r" rtl="1"/>
            <a:r>
              <a:rPr lang="fa-IR" b="1" dirty="0"/>
              <a:t>   (اول شیر را با دست بدوشند تا مادر احساس راحتی کند بعد با پمپ دوشیده شود).</a:t>
            </a:r>
          </a:p>
          <a:p>
            <a:pPr algn="r" rtl="1"/>
            <a:endParaRPr lang="fa-IR" b="1" dirty="0"/>
          </a:p>
          <a:p>
            <a:pPr algn="r" rtl="1"/>
            <a:r>
              <a:rPr lang="fa-IR" b="1" dirty="0"/>
              <a:t>6) برای نشت شیر: آن مقدار که فشار داخل پستان کاهش یابد.</a:t>
            </a:r>
          </a:p>
          <a:p>
            <a:pPr algn="r" rtl="1"/>
            <a:endParaRPr lang="fa-IR" b="1" dirty="0"/>
          </a:p>
          <a:p>
            <a:pPr algn="r" rtl="1"/>
            <a:r>
              <a:rPr lang="fa-IR" b="1" dirty="0"/>
              <a:t>7) مادران شاغل: هر 3 یا 4 ساعت یک بار (در محل کار)</a:t>
            </a:r>
          </a:p>
          <a:p>
            <a:pPr algn="r" rtl="1"/>
            <a:endParaRPr lang="fa-IR" b="1" dirty="0"/>
          </a:p>
          <a:p>
            <a:pPr algn="r" rtl="1"/>
            <a:endParaRPr lang="fa-IR" b="1" dirty="0"/>
          </a:p>
          <a:p>
            <a:pPr algn="r" rtl="1"/>
            <a:endParaRPr lang="fa-IR" b="1" dirty="0"/>
          </a:p>
          <a:p>
            <a:pPr algn="r" rtl="1"/>
            <a:endParaRPr lang="en-US" b="1" dirty="0"/>
          </a:p>
        </p:txBody>
      </p:sp>
    </p:spTree>
    <p:extLst>
      <p:ext uri="{BB962C8B-B14F-4D97-AF65-F5344CB8AC3E}">
        <p14:creationId xmlns:p14="http://schemas.microsoft.com/office/powerpoint/2010/main" val="13458939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dirty="0"/>
              <a:t>آمادگی قبلی برای دوشیدن شیر </a:t>
            </a:r>
            <a:br>
              <a:rPr lang="fa-IR" dirty="0"/>
            </a:br>
            <a:r>
              <a:rPr lang="fa-IR" dirty="0"/>
              <a:t>تحریک رفلکس اکسی توسین</a:t>
            </a:r>
            <a:br>
              <a:rPr lang="fa-IR" dirty="0"/>
            </a:br>
            <a:endParaRPr lang="en-US" dirty="0"/>
          </a:p>
        </p:txBody>
      </p:sp>
      <p:sp>
        <p:nvSpPr>
          <p:cNvPr id="3" name="Content Placeholder 2"/>
          <p:cNvSpPr>
            <a:spLocks noGrp="1"/>
          </p:cNvSpPr>
          <p:nvPr>
            <p:ph idx="1"/>
          </p:nvPr>
        </p:nvSpPr>
        <p:spPr/>
        <p:txBody>
          <a:bodyPr/>
          <a:lstStyle/>
          <a:p>
            <a:pPr algn="r" rtl="1"/>
            <a:r>
              <a:rPr lang="fa-IR" dirty="0"/>
              <a:t>نشستن در یک محیط آرام و خلوت، محلّ راحت در کنار شیرخوار و یا تصویر او </a:t>
            </a:r>
          </a:p>
          <a:p>
            <a:pPr algn="r" rtl="1"/>
            <a:r>
              <a:rPr lang="fa-IR" dirty="0"/>
              <a:t>درصورت امکان برقراری تماس پوست با پوست با شیرخوار</a:t>
            </a:r>
          </a:p>
          <a:p>
            <a:pPr algn="r" rtl="1"/>
            <a:r>
              <a:rPr lang="fa-IR" dirty="0"/>
              <a:t>نوشیدن یک نوشیدنی گرم (به جز قهوه)</a:t>
            </a:r>
          </a:p>
          <a:p>
            <a:pPr algn="r" rtl="1"/>
            <a:r>
              <a:rPr lang="fa-IR" dirty="0"/>
              <a:t>گرم کردن پستان با کمپرس گرم یا دوش گرفتن</a:t>
            </a:r>
          </a:p>
          <a:p>
            <a:pPr algn="r" rtl="1"/>
            <a:r>
              <a:rPr lang="fa-IR" dirty="0"/>
              <a:t>ماساژ پستان</a:t>
            </a:r>
          </a:p>
          <a:p>
            <a:pPr algn="r" rtl="1"/>
            <a:endParaRPr lang="en-US" dirty="0"/>
          </a:p>
        </p:txBody>
      </p:sp>
    </p:spTree>
    <p:extLst>
      <p:ext uri="{BB962C8B-B14F-4D97-AF65-F5344CB8AC3E}">
        <p14:creationId xmlns:p14="http://schemas.microsoft.com/office/powerpoint/2010/main" val="23217421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روش های ماساژ پستان</a:t>
            </a:r>
            <a:endParaRPr lang="en-US" dirty="0"/>
          </a:p>
        </p:txBody>
      </p:sp>
      <p:sp>
        <p:nvSpPr>
          <p:cNvPr id="3" name="Content Placeholder 2"/>
          <p:cNvSpPr>
            <a:spLocks noGrp="1"/>
          </p:cNvSpPr>
          <p:nvPr>
            <p:ph idx="1"/>
          </p:nvPr>
        </p:nvSpPr>
        <p:spPr>
          <a:xfrm>
            <a:off x="4219417" y="1234720"/>
            <a:ext cx="4817912" cy="3880773"/>
          </a:xfrm>
        </p:spPr>
        <p:txBody>
          <a:bodyPr>
            <a:normAutofit/>
          </a:bodyPr>
          <a:lstStyle/>
          <a:p>
            <a:pPr marL="0" indent="0" algn="r" rtl="1">
              <a:buNone/>
            </a:pPr>
            <a:endParaRPr lang="fa-IR" dirty="0"/>
          </a:p>
          <a:p>
            <a:pPr algn="r" rtl="1"/>
            <a:r>
              <a:rPr lang="fa-IR" dirty="0"/>
              <a:t>1- غلطاندن مشت بسته به روی </a:t>
            </a:r>
            <a:r>
              <a:rPr lang="fa-IR" dirty="0" smtClean="0"/>
              <a:t>پستان</a:t>
            </a:r>
            <a:endParaRPr lang="fa-IR" dirty="0"/>
          </a:p>
          <a:p>
            <a:pPr algn="r" rtl="1"/>
            <a:r>
              <a:rPr lang="fa-IR" dirty="0"/>
              <a:t>2- ضربه ملایم به پستان با نوک انگشتان یا شانه</a:t>
            </a:r>
          </a:p>
          <a:p>
            <a:pPr algn="r" rtl="1"/>
            <a:r>
              <a:rPr lang="fa-IR" dirty="0" smtClean="0"/>
              <a:t>3- </a:t>
            </a:r>
            <a:r>
              <a:rPr lang="fa-IR" dirty="0"/>
              <a:t>ماساژ پستان به روش دودستی</a:t>
            </a:r>
          </a:p>
          <a:p>
            <a:pPr marL="0" indent="0" algn="r" rtl="1">
              <a:buNone/>
            </a:pPr>
            <a:r>
              <a:rPr lang="fa-IR" dirty="0"/>
              <a:t>     (از فشار و مالش شدید خودداری کنید</a:t>
            </a:r>
            <a:r>
              <a:rPr lang="fa-IR" dirty="0" smtClean="0"/>
              <a:t>.)</a:t>
            </a:r>
            <a:endParaRPr lang="fa-IR" dirty="0"/>
          </a:p>
          <a:p>
            <a:pPr algn="r" rtl="1"/>
            <a:r>
              <a:rPr lang="fa-IR" dirty="0"/>
              <a:t>4- تحریک نوک پستان با گرفتن آن با انگشت</a:t>
            </a:r>
          </a:p>
          <a:p>
            <a:pPr marL="0" indent="0" algn="r" rtl="1">
              <a:buNone/>
            </a:pPr>
            <a:r>
              <a:rPr lang="fa-IR" dirty="0" smtClean="0"/>
              <a:t>  </a:t>
            </a:r>
            <a:r>
              <a:rPr lang="fa-IR" dirty="0"/>
              <a:t>شست و سبابه </a:t>
            </a:r>
            <a:endParaRPr lang="en-US" dirty="0"/>
          </a:p>
        </p:txBody>
      </p:sp>
      <p:pic>
        <p:nvPicPr>
          <p:cNvPr id="4" name="Picture 3"/>
          <p:cNvPicPr>
            <a:picLocks noChangeAspect="1"/>
          </p:cNvPicPr>
          <p:nvPr/>
        </p:nvPicPr>
        <p:blipFill>
          <a:blip r:embed="rId2"/>
          <a:stretch>
            <a:fillRect/>
          </a:stretch>
        </p:blipFill>
        <p:spPr>
          <a:xfrm>
            <a:off x="440661" y="58766"/>
            <a:ext cx="3542083" cy="3743268"/>
          </a:xfrm>
          <a:prstGeom prst="rect">
            <a:avLst/>
          </a:prstGeom>
        </p:spPr>
      </p:pic>
      <p:pic>
        <p:nvPicPr>
          <p:cNvPr id="5" name="Picture 4"/>
          <p:cNvPicPr>
            <a:picLocks noChangeAspect="1"/>
          </p:cNvPicPr>
          <p:nvPr/>
        </p:nvPicPr>
        <p:blipFill>
          <a:blip r:embed="rId3"/>
          <a:stretch>
            <a:fillRect/>
          </a:stretch>
        </p:blipFill>
        <p:spPr>
          <a:xfrm>
            <a:off x="4155865" y="4826778"/>
            <a:ext cx="5218628" cy="1240762"/>
          </a:xfrm>
          <a:prstGeom prst="rect">
            <a:avLst/>
          </a:prstGeom>
        </p:spPr>
      </p:pic>
      <p:pic>
        <p:nvPicPr>
          <p:cNvPr id="6" name="Content Placeholder 3"/>
          <p:cNvPicPr>
            <a:picLocks noChangeAspect="1"/>
          </p:cNvPicPr>
          <p:nvPr/>
        </p:nvPicPr>
        <p:blipFill>
          <a:blip r:embed="rId4"/>
          <a:stretch>
            <a:fillRect/>
          </a:stretch>
        </p:blipFill>
        <p:spPr>
          <a:xfrm>
            <a:off x="345655" y="3866091"/>
            <a:ext cx="4020283" cy="3046005"/>
          </a:xfrm>
          <a:prstGeom prst="rect">
            <a:avLst/>
          </a:prstGeom>
        </p:spPr>
      </p:pic>
    </p:spTree>
    <p:extLst>
      <p:ext uri="{BB962C8B-B14F-4D97-AF65-F5344CB8AC3E}">
        <p14:creationId xmlns:p14="http://schemas.microsoft.com/office/powerpoint/2010/main" val="6385609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63301"/>
            <a:ext cx="8596668" cy="1320800"/>
          </a:xfrm>
        </p:spPr>
        <p:txBody>
          <a:bodyPr/>
          <a:lstStyle/>
          <a:p>
            <a:pPr algn="r" rtl="1"/>
            <a:r>
              <a:rPr lang="fa-IR" dirty="0"/>
              <a:t>روش های دوشیدن شیر</a:t>
            </a:r>
            <a:br>
              <a:rPr lang="fa-IR" dirty="0"/>
            </a:br>
            <a:endParaRPr lang="en-US" dirty="0"/>
          </a:p>
        </p:txBody>
      </p:sp>
      <p:sp>
        <p:nvSpPr>
          <p:cNvPr id="3" name="Content Placeholder 2"/>
          <p:cNvSpPr>
            <a:spLocks noGrp="1"/>
          </p:cNvSpPr>
          <p:nvPr>
            <p:ph idx="1"/>
          </p:nvPr>
        </p:nvSpPr>
        <p:spPr>
          <a:xfrm>
            <a:off x="677334" y="1350497"/>
            <a:ext cx="8596668" cy="4536317"/>
          </a:xfrm>
        </p:spPr>
        <p:txBody>
          <a:bodyPr>
            <a:normAutofit/>
          </a:bodyPr>
          <a:lstStyle/>
          <a:p>
            <a:pPr marL="0" indent="0" algn="r" rtl="1">
              <a:buNone/>
            </a:pPr>
            <a:r>
              <a:rPr lang="fa-IR" dirty="0" smtClean="0">
                <a:solidFill>
                  <a:srgbClr val="FF0000"/>
                </a:solidFill>
              </a:rPr>
              <a:t>روش دوشیدن با دست: </a:t>
            </a:r>
          </a:p>
          <a:p>
            <a:pPr algn="r" rtl="1"/>
            <a:r>
              <a:rPr lang="fa-IR" dirty="0" smtClean="0"/>
              <a:t>    ساده ، آسان ، راحت و روشی مؤثر در یکی دو روز اول بعد از تولد </a:t>
            </a:r>
          </a:p>
          <a:p>
            <a:pPr algn="r" rtl="1"/>
            <a:endParaRPr lang="fa-IR" dirty="0"/>
          </a:p>
          <a:p>
            <a:pPr algn="r" rtl="1"/>
            <a:endParaRPr lang="fa-IR" dirty="0"/>
          </a:p>
          <a:p>
            <a:pPr algn="r" rtl="1"/>
            <a:r>
              <a:rPr lang="fa-IR" dirty="0">
                <a:solidFill>
                  <a:srgbClr val="FF0000"/>
                </a:solidFill>
              </a:rPr>
              <a:t>کاربرد این روش:</a:t>
            </a:r>
          </a:p>
          <a:p>
            <a:pPr algn="r" rtl="1"/>
            <a:endParaRPr lang="fa-IR" dirty="0"/>
          </a:p>
          <a:p>
            <a:pPr algn="r" rtl="1"/>
            <a:r>
              <a:rPr lang="fa-IR" dirty="0"/>
              <a:t>    * دوشیدن شیر در روزهای اول برای نوزادان نارس( دوشیدن آغوز)</a:t>
            </a:r>
          </a:p>
          <a:p>
            <a:pPr algn="r" rtl="1"/>
            <a:r>
              <a:rPr lang="fa-IR" dirty="0"/>
              <a:t>    * جدایی کوتاه مدّت مادر و شیرخوار</a:t>
            </a:r>
          </a:p>
          <a:p>
            <a:pPr algn="r" rtl="1"/>
            <a:r>
              <a:rPr lang="fa-IR" dirty="0"/>
              <a:t>  * احتقان پستان</a:t>
            </a:r>
          </a:p>
          <a:p>
            <a:pPr algn="r" rtl="1"/>
            <a:endParaRPr lang="fa-IR" dirty="0" smtClean="0"/>
          </a:p>
          <a:p>
            <a:pPr algn="r" rtl="1"/>
            <a:endParaRPr lang="fa-IR" dirty="0"/>
          </a:p>
          <a:p>
            <a:pPr marL="0" indent="0" algn="r" rtl="1">
              <a:buNone/>
            </a:pPr>
            <a:endParaRPr lang="fa-IR" dirty="0"/>
          </a:p>
          <a:p>
            <a:pPr algn="r" rtl="1"/>
            <a:endParaRPr lang="en-US" dirty="0"/>
          </a:p>
        </p:txBody>
      </p:sp>
    </p:spTree>
    <p:extLst>
      <p:ext uri="{BB962C8B-B14F-4D97-AF65-F5344CB8AC3E}">
        <p14:creationId xmlns:p14="http://schemas.microsoft.com/office/powerpoint/2010/main" val="6087309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8697" y="669701"/>
            <a:ext cx="8556818" cy="5821251"/>
          </a:xfrm>
        </p:spPr>
        <p:txBody>
          <a:bodyPr>
            <a:normAutofit/>
          </a:bodyPr>
          <a:lstStyle/>
          <a:p>
            <a:pPr algn="r" rtl="1"/>
            <a:r>
              <a:rPr lang="fa-IR" dirty="0" smtClean="0">
                <a:solidFill>
                  <a:srgbClr val="FF0000"/>
                </a:solidFill>
              </a:rPr>
              <a:t>روش </a:t>
            </a:r>
            <a:r>
              <a:rPr lang="fa-IR" dirty="0">
                <a:solidFill>
                  <a:srgbClr val="FF0000"/>
                </a:solidFill>
              </a:rPr>
              <a:t>دوشیدن با </a:t>
            </a:r>
            <a:r>
              <a:rPr lang="fa-IR" dirty="0" smtClean="0">
                <a:solidFill>
                  <a:srgbClr val="FF0000"/>
                </a:solidFill>
              </a:rPr>
              <a:t>دست </a:t>
            </a:r>
            <a:r>
              <a:rPr lang="fa-IR" dirty="0">
                <a:solidFill>
                  <a:srgbClr val="FF0000"/>
                </a:solidFill>
              </a:rPr>
              <a:t>:</a:t>
            </a:r>
          </a:p>
          <a:p>
            <a:pPr algn="r" rtl="1"/>
            <a:r>
              <a:rPr lang="fa-IR" dirty="0"/>
              <a:t>1) دست هایتان را کاملا بشویید.</a:t>
            </a:r>
          </a:p>
          <a:p>
            <a:pPr algn="r" rtl="1"/>
            <a:r>
              <a:rPr lang="fa-IR" dirty="0"/>
              <a:t>2) قبل از دوشیدن شیر، از یک یا چند </a:t>
            </a:r>
            <a:r>
              <a:rPr lang="fa-IR" dirty="0" smtClean="0"/>
              <a:t>روش  </a:t>
            </a:r>
            <a:r>
              <a:rPr lang="fa-IR" dirty="0"/>
              <a:t>تحریک رفلکس اکسی توسین استفاده کنید</a:t>
            </a:r>
            <a:r>
              <a:rPr lang="fa-IR" dirty="0" smtClean="0"/>
              <a:t>.</a:t>
            </a:r>
            <a:endParaRPr lang="fa-IR" dirty="0"/>
          </a:p>
          <a:p>
            <a:pPr algn="r" rtl="1"/>
            <a:r>
              <a:rPr lang="fa-IR" dirty="0"/>
              <a:t>3) دستتان را روی پستان طوری قرار دهید </a:t>
            </a:r>
            <a:r>
              <a:rPr lang="fa-IR" dirty="0" smtClean="0"/>
              <a:t>که چهار </a:t>
            </a:r>
            <a:r>
              <a:rPr lang="fa-IR" dirty="0"/>
              <a:t>انگشت زیر لبه هاله، و شست 3 </a:t>
            </a:r>
            <a:r>
              <a:rPr lang="fa-IR" dirty="0" smtClean="0"/>
              <a:t>سانتیمتر دورتر </a:t>
            </a:r>
            <a:r>
              <a:rPr lang="fa-IR" dirty="0"/>
              <a:t>از قاعده نوک پستان باشد ( لمس </a:t>
            </a:r>
            <a:r>
              <a:rPr lang="fa-IR" dirty="0" smtClean="0"/>
              <a:t>سینوس </a:t>
            </a:r>
            <a:r>
              <a:rPr lang="fa-IR" dirty="0"/>
              <a:t>ها و مجاری شیر).</a:t>
            </a:r>
          </a:p>
          <a:p>
            <a:pPr algn="r" rtl="1"/>
            <a:r>
              <a:rPr lang="fa-IR" dirty="0"/>
              <a:t>  اول پستان را به طرف قفسه سینه فشار دهید و سپس به کمک شست و انگشتان، پستان را به طرف جلو بیاورید و به لبه آرئول فشار دهید تا شیر خارج شود (فشار بر سینوس های شیری و مجاری شیر).</a:t>
            </a:r>
          </a:p>
          <a:p>
            <a:pPr algn="r" rtl="1"/>
            <a:endParaRPr lang="fa-IR" dirty="0"/>
          </a:p>
          <a:p>
            <a:pPr algn="r" rtl="1"/>
            <a:r>
              <a:rPr lang="fa-IR" dirty="0"/>
              <a:t> دست را در تمام جهات آرئول بگذارید تا همه سینوس های لاکتی فروس که</a:t>
            </a:r>
          </a:p>
          <a:p>
            <a:pPr marL="0" indent="0" algn="r" rtl="1">
              <a:buNone/>
            </a:pPr>
            <a:r>
              <a:rPr lang="fa-IR" dirty="0" smtClean="0"/>
              <a:t> </a:t>
            </a:r>
            <a:r>
              <a:rPr lang="fa-IR" dirty="0"/>
              <a:t>شیر را ذخیره می کنند تخلیه شوند. </a:t>
            </a:r>
          </a:p>
          <a:p>
            <a:pPr algn="r" rtl="1"/>
            <a:r>
              <a:rPr lang="fa-IR" dirty="0"/>
              <a:t>   (با این روش برای دوشیدن شیر کافی از هردو پستان، 20 تا 30 دقیقه وقت لازم است.)</a:t>
            </a:r>
          </a:p>
          <a:p>
            <a:pPr algn="r" rtl="1"/>
            <a:endParaRPr lang="en-US" dirty="0"/>
          </a:p>
        </p:txBody>
      </p:sp>
    </p:spTree>
    <p:extLst>
      <p:ext uri="{BB962C8B-B14F-4D97-AF65-F5344CB8AC3E}">
        <p14:creationId xmlns:p14="http://schemas.microsoft.com/office/powerpoint/2010/main" val="31592073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0365" y="901522"/>
            <a:ext cx="8596668" cy="4804990"/>
          </a:xfrm>
        </p:spPr>
        <p:txBody>
          <a:bodyPr>
            <a:normAutofit/>
          </a:bodyPr>
          <a:lstStyle/>
          <a:p>
            <a:pPr marL="0" indent="0" algn="r" rtl="1">
              <a:buNone/>
            </a:pPr>
            <a:endParaRPr lang="fa-IR" dirty="0"/>
          </a:p>
          <a:p>
            <a:pPr algn="r" rtl="1"/>
            <a:r>
              <a:rPr lang="fa-IR" dirty="0"/>
              <a:t> </a:t>
            </a:r>
            <a:r>
              <a:rPr lang="fa-IR" dirty="0">
                <a:solidFill>
                  <a:srgbClr val="FF0000"/>
                </a:solidFill>
              </a:rPr>
              <a:t>دوشیدن با پمپ دستی:</a:t>
            </a:r>
          </a:p>
          <a:p>
            <a:pPr algn="r" rtl="1"/>
            <a:r>
              <a:rPr lang="fa-IR" dirty="0"/>
              <a:t> تولید ساکشن کمتر در مقایسه با پمپ الکتریکی </a:t>
            </a:r>
          </a:p>
          <a:p>
            <a:pPr algn="r" rtl="1"/>
            <a:r>
              <a:rPr lang="fa-IR" dirty="0"/>
              <a:t>شیردوشی برای کوتاه مدت </a:t>
            </a:r>
          </a:p>
          <a:p>
            <a:pPr algn="r" rtl="1"/>
            <a:r>
              <a:rPr lang="fa-IR" dirty="0" smtClean="0"/>
              <a:t>می توان خلاء </a:t>
            </a:r>
            <a:r>
              <a:rPr lang="fa-IR" dirty="0"/>
              <a:t>حاصل از ایجاد فشار منفی را هر چند ثانیه یک بار باید قطع کرد تا از صدمه به نسج پستان پیشگیری شود . </a:t>
            </a:r>
            <a:endParaRPr lang="fa-IR" dirty="0" smtClean="0"/>
          </a:p>
          <a:p>
            <a:pPr algn="r" rtl="1"/>
            <a:endParaRPr lang="fa-IR" dirty="0"/>
          </a:p>
          <a:p>
            <a:pPr algn="r" rtl="1"/>
            <a:r>
              <a:rPr lang="fa-IR" dirty="0"/>
              <a:t> دست را در تمام جهات آرئول بگذارید تا همه سینوس های لاکتی فروس </a:t>
            </a:r>
            <a:r>
              <a:rPr lang="fa-IR" dirty="0" smtClean="0"/>
              <a:t>که  </a:t>
            </a:r>
            <a:r>
              <a:rPr lang="fa-IR" dirty="0"/>
              <a:t>شیر را ذخیره می کنند تخلیه شوند. </a:t>
            </a:r>
          </a:p>
          <a:p>
            <a:pPr algn="r" rtl="1"/>
            <a:r>
              <a:rPr lang="fa-IR" dirty="0"/>
              <a:t>   (با این روش برای دوشیدن شیر کافی از هردو پستان، 20 تا 30 دقیقه وقت لازم است.)</a:t>
            </a:r>
          </a:p>
          <a:p>
            <a:pPr algn="r" rtl="1"/>
            <a:endParaRPr lang="fa-IR" dirty="0"/>
          </a:p>
          <a:p>
            <a:pPr algn="r" rtl="1"/>
            <a:endParaRPr lang="fa-IR" dirty="0"/>
          </a:p>
          <a:p>
            <a:pPr algn="r" rtl="1"/>
            <a:endParaRPr lang="fa-IR" dirty="0"/>
          </a:p>
          <a:p>
            <a:pPr algn="r" rtl="1"/>
            <a:endParaRPr lang="fa-IR" dirty="0" smtClean="0"/>
          </a:p>
          <a:p>
            <a:pPr algn="r" rtl="1"/>
            <a:endParaRPr lang="fa-IR" dirty="0"/>
          </a:p>
          <a:p>
            <a:pPr algn="r" rtl="1"/>
            <a:endParaRPr lang="fa-IR" dirty="0" smtClean="0"/>
          </a:p>
          <a:p>
            <a:pPr algn="r" rtl="1"/>
            <a:endParaRPr lang="fa-IR" dirty="0"/>
          </a:p>
          <a:p>
            <a:pPr algn="r" rtl="1"/>
            <a:endParaRPr lang="fa-IR" dirty="0" smtClean="0"/>
          </a:p>
          <a:p>
            <a:pPr algn="r" rtl="1"/>
            <a:endParaRPr lang="fa-IR" dirty="0"/>
          </a:p>
          <a:p>
            <a:pPr algn="r" rtl="1"/>
            <a:endParaRPr lang="en-US" dirty="0"/>
          </a:p>
        </p:txBody>
      </p:sp>
    </p:spTree>
    <p:extLst>
      <p:ext uri="{BB962C8B-B14F-4D97-AF65-F5344CB8AC3E}">
        <p14:creationId xmlns:p14="http://schemas.microsoft.com/office/powerpoint/2010/main" val="1540121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rtl="1"/>
            <a:r>
              <a:rPr lang="fa-IR" dirty="0" smtClean="0">
                <a:solidFill>
                  <a:srgbClr val="FF0000"/>
                </a:solidFill>
              </a:rPr>
              <a:t>شیردوش </a:t>
            </a:r>
            <a:r>
              <a:rPr lang="fa-IR" dirty="0">
                <a:solidFill>
                  <a:srgbClr val="FF0000"/>
                </a:solidFill>
              </a:rPr>
              <a:t>های دستی </a:t>
            </a:r>
          </a:p>
          <a:p>
            <a:pPr algn="r" rtl="1"/>
            <a:r>
              <a:rPr lang="fa-IR" dirty="0"/>
              <a:t>      از پمپ های شبیه بوق دوچرخه استفاده نکنید.</a:t>
            </a:r>
          </a:p>
          <a:p>
            <a:pPr marL="0" indent="0" algn="r" rtl="1">
              <a:buNone/>
            </a:pPr>
            <a:endParaRPr lang="fa-IR" dirty="0"/>
          </a:p>
          <a:p>
            <a:pPr algn="r" rtl="1"/>
            <a:r>
              <a:rPr lang="fa-IR" dirty="0"/>
              <a:t>شیردوش هایی که با باطری کار می کنند.</a:t>
            </a:r>
          </a:p>
          <a:p>
            <a:pPr algn="r" rtl="1"/>
            <a:endParaRPr lang="fa-IR" dirty="0"/>
          </a:p>
          <a:p>
            <a:pPr algn="r" rtl="1"/>
            <a:r>
              <a:rPr lang="fa-IR" dirty="0"/>
              <a:t>شیردوش های الکتریکی (برقی) که در منزل و </a:t>
            </a:r>
          </a:p>
          <a:p>
            <a:pPr algn="r" rtl="1"/>
            <a:r>
              <a:rPr lang="fa-IR" dirty="0"/>
              <a:t>    یا بیمارستان مورداستفاده قرار می گیرند: </a:t>
            </a:r>
          </a:p>
          <a:p>
            <a:pPr algn="r" rtl="1"/>
            <a:r>
              <a:rPr lang="fa-IR" dirty="0"/>
              <a:t>    تکی یا دوبل هستند.</a:t>
            </a:r>
          </a:p>
          <a:p>
            <a:pPr algn="r" rtl="1"/>
            <a:endParaRPr lang="en-US" dirty="0"/>
          </a:p>
        </p:txBody>
      </p:sp>
      <p:pic>
        <p:nvPicPr>
          <p:cNvPr id="4" name="Picture 3"/>
          <p:cNvPicPr>
            <a:picLocks noChangeAspect="1"/>
          </p:cNvPicPr>
          <p:nvPr/>
        </p:nvPicPr>
        <p:blipFill>
          <a:blip r:embed="rId2"/>
          <a:stretch>
            <a:fillRect/>
          </a:stretch>
        </p:blipFill>
        <p:spPr>
          <a:xfrm>
            <a:off x="677334" y="2160589"/>
            <a:ext cx="2060627" cy="1499746"/>
          </a:xfrm>
          <a:prstGeom prst="rect">
            <a:avLst/>
          </a:prstGeom>
        </p:spPr>
      </p:pic>
      <p:pic>
        <p:nvPicPr>
          <p:cNvPr id="5" name="Picture 4"/>
          <p:cNvPicPr>
            <a:picLocks noChangeAspect="1"/>
          </p:cNvPicPr>
          <p:nvPr/>
        </p:nvPicPr>
        <p:blipFill>
          <a:blip r:embed="rId3"/>
          <a:stretch>
            <a:fillRect/>
          </a:stretch>
        </p:blipFill>
        <p:spPr>
          <a:xfrm>
            <a:off x="677334" y="3660335"/>
            <a:ext cx="1981372" cy="1975275"/>
          </a:xfrm>
          <a:prstGeom prst="rect">
            <a:avLst/>
          </a:prstGeom>
        </p:spPr>
      </p:pic>
      <p:pic>
        <p:nvPicPr>
          <p:cNvPr id="6" name="Picture 5"/>
          <p:cNvPicPr>
            <a:picLocks noChangeAspect="1"/>
          </p:cNvPicPr>
          <p:nvPr/>
        </p:nvPicPr>
        <p:blipFill>
          <a:blip r:embed="rId4"/>
          <a:stretch>
            <a:fillRect/>
          </a:stretch>
        </p:blipFill>
        <p:spPr>
          <a:xfrm>
            <a:off x="2412517" y="4331584"/>
            <a:ext cx="2133785" cy="2133785"/>
          </a:xfrm>
          <a:prstGeom prst="rect">
            <a:avLst/>
          </a:prstGeom>
        </p:spPr>
      </p:pic>
    </p:spTree>
    <p:extLst>
      <p:ext uri="{BB962C8B-B14F-4D97-AF65-F5344CB8AC3E}">
        <p14:creationId xmlns:p14="http://schemas.microsoft.com/office/powerpoint/2010/main" val="36990783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0006" y="759854"/>
            <a:ext cx="8596668" cy="5294387"/>
          </a:xfrm>
        </p:spPr>
        <p:txBody>
          <a:bodyPr>
            <a:normAutofit/>
          </a:bodyPr>
          <a:lstStyle/>
          <a:p>
            <a:pPr algn="r" rtl="1"/>
            <a:endParaRPr lang="fa-IR" dirty="0"/>
          </a:p>
          <a:p>
            <a:pPr algn="r" rtl="1"/>
            <a:r>
              <a:rPr lang="fa-IR" dirty="0">
                <a:solidFill>
                  <a:schemeClr val="accent5"/>
                </a:solidFill>
              </a:rPr>
              <a:t>کاربرد این روش:</a:t>
            </a:r>
          </a:p>
          <a:p>
            <a:pPr algn="r" rtl="1"/>
            <a:r>
              <a:rPr lang="fa-IR" dirty="0"/>
              <a:t>   مادرانی که:</a:t>
            </a:r>
          </a:p>
          <a:p>
            <a:pPr algn="r" rtl="1"/>
            <a:r>
              <a:rPr lang="fa-IR" dirty="0"/>
              <a:t>* باید مرتّب شیرشان را بدوشند.</a:t>
            </a:r>
          </a:p>
          <a:p>
            <a:pPr algn="r" rtl="1"/>
            <a:r>
              <a:rPr lang="fa-IR" dirty="0"/>
              <a:t>* باید به سر کارشان برگردند.</a:t>
            </a:r>
          </a:p>
          <a:p>
            <a:pPr algn="r" rtl="1"/>
            <a:r>
              <a:rPr lang="fa-IR" dirty="0"/>
              <a:t>* دارای شیرخوار بیمار و یا نارس هستند.</a:t>
            </a:r>
          </a:p>
          <a:p>
            <a:pPr algn="r" rtl="1"/>
            <a:r>
              <a:rPr lang="fa-IR" dirty="0"/>
              <a:t> * نوزاد پره ترم آنان در </a:t>
            </a:r>
            <a:r>
              <a:rPr lang="en-US" dirty="0"/>
              <a:t>NICU </a:t>
            </a:r>
            <a:r>
              <a:rPr lang="fa-IR" dirty="0"/>
              <a:t>بستری است </a:t>
            </a:r>
            <a:endParaRPr lang="fa-IR" dirty="0" smtClean="0"/>
          </a:p>
          <a:p>
            <a:pPr algn="r" rtl="1"/>
            <a:endParaRPr lang="en-US" dirty="0"/>
          </a:p>
          <a:p>
            <a:pPr algn="r" rtl="1"/>
            <a:r>
              <a:rPr lang="fa-IR" dirty="0"/>
              <a:t>شیردوش های </a:t>
            </a:r>
            <a:r>
              <a:rPr lang="en-US" dirty="0"/>
              <a:t>NICU </a:t>
            </a:r>
            <a:r>
              <a:rPr lang="fa-IR" dirty="0"/>
              <a:t>باید بسیار مؤثّر، کارآمد، راحت و همیشه در دسترس باشند . </a:t>
            </a:r>
          </a:p>
          <a:p>
            <a:pPr marL="0" indent="0" algn="r" rtl="1">
              <a:buNone/>
            </a:pPr>
            <a:endParaRPr lang="fa-IR" dirty="0"/>
          </a:p>
        </p:txBody>
      </p:sp>
    </p:spTree>
    <p:extLst>
      <p:ext uri="{BB962C8B-B14F-4D97-AF65-F5344CB8AC3E}">
        <p14:creationId xmlns:p14="http://schemas.microsoft.com/office/powerpoint/2010/main" val="26526780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8850" y="949975"/>
            <a:ext cx="8596668" cy="4665214"/>
          </a:xfrm>
        </p:spPr>
        <p:txBody>
          <a:bodyPr/>
          <a:lstStyle/>
          <a:p>
            <a:pPr marL="457200" lvl="1" indent="0" algn="r" rtl="1">
              <a:buNone/>
            </a:pPr>
            <a:r>
              <a:rPr lang="fa-IR" b="1" dirty="0">
                <a:solidFill>
                  <a:schemeClr val="accent5"/>
                </a:solidFill>
              </a:rPr>
              <a:t>دوشیدن با پمپ الکتریکی :</a:t>
            </a:r>
          </a:p>
          <a:p>
            <a:pPr algn="r" rtl="1"/>
            <a:r>
              <a:rPr lang="fa-IR" dirty="0"/>
              <a:t>ریتم متناوب دارد . </a:t>
            </a:r>
          </a:p>
          <a:p>
            <a:pPr algn="r" rtl="1"/>
            <a:r>
              <a:rPr lang="fa-IR" dirty="0"/>
              <a:t>سهولت سرهم کردن قطعات </a:t>
            </a:r>
          </a:p>
          <a:p>
            <a:pPr algn="r" rtl="1"/>
            <a:r>
              <a:rPr lang="fa-IR" dirty="0"/>
              <a:t>سهولت در شستشو و ضد عفونی کردن </a:t>
            </a:r>
          </a:p>
          <a:p>
            <a:pPr algn="r" rtl="1"/>
            <a:r>
              <a:rPr lang="fa-IR" dirty="0"/>
              <a:t>مؤثر برای دوشیدن شیر به مدت طولانی </a:t>
            </a:r>
          </a:p>
          <a:p>
            <a:pPr algn="r" rtl="1"/>
            <a:r>
              <a:rPr lang="fa-IR" dirty="0"/>
              <a:t>دوشیدن شیر همزمان از هر دو پستان </a:t>
            </a:r>
          </a:p>
          <a:p>
            <a:pPr algn="r" rtl="1"/>
            <a:r>
              <a:rPr lang="fa-IR" dirty="0"/>
              <a:t>  </a:t>
            </a:r>
            <a:r>
              <a:rPr lang="fa-IR" dirty="0" smtClean="0"/>
              <a:t>جمع </a:t>
            </a:r>
            <a:r>
              <a:rPr lang="fa-IR" dirty="0"/>
              <a:t>آوری شیر بیشتر در زمان معین </a:t>
            </a:r>
          </a:p>
          <a:p>
            <a:pPr algn="r" rtl="1"/>
            <a:r>
              <a:rPr lang="fa-IR" dirty="0"/>
              <a:t>اگر با ماساژ پستان هم همراه باشد حجم و چربی شیر دوشیده شده بیشتر خواهد بود . </a:t>
            </a:r>
          </a:p>
          <a:p>
            <a:pPr algn="r" rtl="1"/>
            <a:endParaRPr lang="en-US" dirty="0"/>
          </a:p>
        </p:txBody>
      </p:sp>
    </p:spTree>
    <p:extLst>
      <p:ext uri="{BB962C8B-B14F-4D97-AF65-F5344CB8AC3E}">
        <p14:creationId xmlns:p14="http://schemas.microsoft.com/office/powerpoint/2010/main" val="6687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528034" y="1352282"/>
            <a:ext cx="8745968" cy="5009881"/>
          </a:xfrm>
          <a:prstGeom prst="rect">
            <a:avLst/>
          </a:prstGeom>
        </p:spPr>
      </p:pic>
    </p:spTree>
    <p:extLst>
      <p:ext uri="{BB962C8B-B14F-4D97-AF65-F5344CB8AC3E}">
        <p14:creationId xmlns:p14="http://schemas.microsoft.com/office/powerpoint/2010/main" val="12819008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8849" y="1374977"/>
            <a:ext cx="8596668" cy="4549305"/>
          </a:xfrm>
        </p:spPr>
        <p:txBody>
          <a:bodyPr>
            <a:normAutofit/>
          </a:bodyPr>
          <a:lstStyle/>
          <a:p>
            <a:pPr algn="r" rtl="1"/>
            <a:r>
              <a:rPr lang="fa-IR" dirty="0"/>
              <a:t>1) قبل از دوشیدن شیر دستها را بشوئید . </a:t>
            </a:r>
          </a:p>
          <a:p>
            <a:pPr algn="r" rtl="1"/>
            <a:r>
              <a:rPr lang="fa-IR" dirty="0"/>
              <a:t>2) قبل از دوشیدن شیر همچنین در فاصله دوشیدن ها، پستان ها را ماساژ دهید.</a:t>
            </a:r>
          </a:p>
          <a:p>
            <a:pPr algn="r" rtl="1"/>
            <a:r>
              <a:rPr lang="fa-IR" dirty="0"/>
              <a:t>3) لازم نیست که چند میلی لیتر اول شیر را دور بریزید.</a:t>
            </a:r>
          </a:p>
          <a:p>
            <a:pPr algn="r" rtl="1"/>
            <a:r>
              <a:rPr lang="fa-IR" dirty="0"/>
              <a:t>4) 10 دقیقه دوشیدن هر پستان کافی است. بهتر است که هر دو پستان با هم </a:t>
            </a:r>
            <a:r>
              <a:rPr lang="fa-IR" dirty="0" smtClean="0"/>
              <a:t>دوشیده </a:t>
            </a:r>
            <a:r>
              <a:rPr lang="fa-IR" dirty="0"/>
              <a:t>شوند.</a:t>
            </a:r>
          </a:p>
          <a:p>
            <a:pPr algn="r" rtl="1"/>
            <a:r>
              <a:rPr lang="fa-IR" dirty="0"/>
              <a:t>5) در بیمارستان، هر کیت شیردوش برای استفاده یک مادر است مگر، وسایل آن</a:t>
            </a:r>
          </a:p>
          <a:p>
            <a:pPr algn="r" rtl="1"/>
            <a:r>
              <a:rPr lang="fa-IR" dirty="0"/>
              <a:t>    استریل شود . </a:t>
            </a:r>
          </a:p>
          <a:p>
            <a:pPr algn="r" rtl="1"/>
            <a:r>
              <a:rPr lang="fa-IR" dirty="0"/>
              <a:t>6) شیردوش های مورد استفاده درمنزل اگر فقط توسط مادر استفاده می شود نیازی </a:t>
            </a:r>
            <a:r>
              <a:rPr lang="fa-IR" dirty="0" smtClean="0"/>
              <a:t>به </a:t>
            </a:r>
            <a:r>
              <a:rPr lang="fa-IR" dirty="0"/>
              <a:t>استریل کردن ندارد (شستشو کافی است).</a:t>
            </a:r>
          </a:p>
          <a:p>
            <a:pPr algn="r" rtl="1"/>
            <a:r>
              <a:rPr lang="fa-IR" dirty="0"/>
              <a:t>7) شیردوش های مورد استفاده نوزادان بیمار یا نارس باید استریل شوند.</a:t>
            </a:r>
          </a:p>
          <a:p>
            <a:pPr algn="r" rtl="1"/>
            <a:endParaRPr lang="fa-IR" dirty="0"/>
          </a:p>
          <a:p>
            <a:pPr algn="r" rtl="1"/>
            <a:endParaRPr lang="en-US" dirty="0"/>
          </a:p>
        </p:txBody>
      </p:sp>
    </p:spTree>
    <p:extLst>
      <p:ext uri="{BB962C8B-B14F-4D97-AF65-F5344CB8AC3E}">
        <p14:creationId xmlns:p14="http://schemas.microsoft.com/office/powerpoint/2010/main" val="21126900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23234"/>
            <a:ext cx="8596668" cy="1320800"/>
          </a:xfrm>
        </p:spPr>
        <p:txBody>
          <a:bodyPr/>
          <a:lstStyle/>
          <a:p>
            <a:pPr algn="r" rtl="1"/>
            <a:r>
              <a:rPr lang="fa-IR" dirty="0"/>
              <a:t>طرز کار با شیردوش های برقی </a:t>
            </a:r>
            <a:br>
              <a:rPr lang="fa-IR" dirty="0"/>
            </a:br>
            <a:endParaRPr lang="en-US" dirty="0"/>
          </a:p>
        </p:txBody>
      </p:sp>
      <p:sp>
        <p:nvSpPr>
          <p:cNvPr id="3" name="Content Placeholder 2"/>
          <p:cNvSpPr>
            <a:spLocks noGrp="1"/>
          </p:cNvSpPr>
          <p:nvPr>
            <p:ph idx="1"/>
          </p:nvPr>
        </p:nvSpPr>
        <p:spPr>
          <a:xfrm>
            <a:off x="819001" y="1442434"/>
            <a:ext cx="8596668" cy="4803820"/>
          </a:xfrm>
        </p:spPr>
        <p:txBody>
          <a:bodyPr>
            <a:normAutofit/>
          </a:bodyPr>
          <a:lstStyle/>
          <a:p>
            <a:pPr algn="r" rtl="1"/>
            <a:r>
              <a:rPr lang="fa-IR" dirty="0"/>
              <a:t>طرز دوشیدن شیر باید مانند مکیدن کودک باشد یعنی یک مکش در ثانیه یا 60 مکش در دقیقه </a:t>
            </a:r>
          </a:p>
          <a:p>
            <a:pPr algn="r" rtl="1"/>
            <a:r>
              <a:rPr lang="fa-IR" dirty="0" smtClean="0"/>
              <a:t>پمپ </a:t>
            </a:r>
            <a:r>
              <a:rPr lang="fa-IR" dirty="0"/>
              <a:t>هایی بهتر عمل می کنند که مشابه حرکات پریستالتیک زبان عمل کنند و دارای فشار مثبت و منفی باشند . </a:t>
            </a:r>
          </a:p>
          <a:p>
            <a:pPr algn="r" rtl="1"/>
            <a:r>
              <a:rPr lang="fa-IR" dirty="0" smtClean="0"/>
              <a:t>فشار </a:t>
            </a:r>
            <a:r>
              <a:rPr lang="fa-IR" dirty="0"/>
              <a:t>کمتر از 150 و بیش از 220 میلی لیتر جیوه هیچکدام مناسب نیستند. </a:t>
            </a:r>
            <a:endParaRPr lang="fa-IR" dirty="0" smtClean="0"/>
          </a:p>
          <a:p>
            <a:pPr algn="r" rtl="1"/>
            <a:r>
              <a:rPr lang="fa-IR" dirty="0" smtClean="0"/>
              <a:t>در </a:t>
            </a:r>
            <a:r>
              <a:rPr lang="fa-IR" dirty="0"/>
              <a:t>ابتدا با حداقل فشار شروع کنید، سپس به تدریج فشار را زیادتر نمایید تا به حدّ مجاز برسد</a:t>
            </a:r>
            <a:r>
              <a:rPr lang="fa-IR" dirty="0" smtClean="0"/>
              <a:t>.</a:t>
            </a:r>
            <a:endParaRPr lang="fa-IR" dirty="0"/>
          </a:p>
          <a:p>
            <a:pPr algn="r" rtl="1"/>
            <a:r>
              <a:rPr lang="fa-IR" dirty="0"/>
              <a:t>سعی کنید نوک پستان کاملا در وسط قیف شیردوش قرار بگیرد . </a:t>
            </a:r>
          </a:p>
          <a:p>
            <a:pPr algn="r" rtl="1"/>
            <a:r>
              <a:rPr lang="fa-IR" dirty="0" smtClean="0"/>
              <a:t>برای </a:t>
            </a:r>
            <a:r>
              <a:rPr lang="fa-IR" dirty="0"/>
              <a:t>پستان های کوچک از پمپ های با قیف کوچک تر و برای پستان های بزرگ از پمپ های با قیف بزرگ تر استفاده نمایید. </a:t>
            </a:r>
          </a:p>
          <a:p>
            <a:pPr algn="r" rtl="1"/>
            <a:r>
              <a:rPr lang="fa-IR" dirty="0" smtClean="0"/>
              <a:t>درصورت </a:t>
            </a:r>
            <a:r>
              <a:rPr lang="fa-IR" dirty="0"/>
              <a:t>احساس ناراحتی هنگام دوشیدن شیر، روش دوشیدن را کنترل کنید. </a:t>
            </a:r>
          </a:p>
          <a:p>
            <a:pPr algn="r" rtl="1"/>
            <a:endParaRPr lang="fa-IR" dirty="0"/>
          </a:p>
          <a:p>
            <a:pPr algn="r" rtl="1"/>
            <a:endParaRPr lang="fa-IR" dirty="0"/>
          </a:p>
          <a:p>
            <a:pPr algn="r" rtl="1"/>
            <a:endParaRPr lang="en-US" dirty="0"/>
          </a:p>
        </p:txBody>
      </p:sp>
    </p:spTree>
    <p:extLst>
      <p:ext uri="{BB962C8B-B14F-4D97-AF65-F5344CB8AC3E}">
        <p14:creationId xmlns:p14="http://schemas.microsoft.com/office/powerpoint/2010/main" val="33025448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مزایای شیردوش های الکتریکی دوبل</a:t>
            </a:r>
            <a:br>
              <a:rPr lang="fa-IR" dirty="0"/>
            </a:br>
            <a:endParaRPr lang="en-US" dirty="0"/>
          </a:p>
        </p:txBody>
      </p:sp>
      <p:sp>
        <p:nvSpPr>
          <p:cNvPr id="3" name="Content Placeholder 2"/>
          <p:cNvSpPr>
            <a:spLocks noGrp="1"/>
          </p:cNvSpPr>
          <p:nvPr>
            <p:ph idx="1"/>
          </p:nvPr>
        </p:nvSpPr>
        <p:spPr/>
        <p:txBody>
          <a:bodyPr/>
          <a:lstStyle/>
          <a:p>
            <a:pPr algn="r" rtl="1"/>
            <a:r>
              <a:rPr lang="fa-IR" dirty="0"/>
              <a:t>چون همزمان شیر هر دو پستان را تخلیه می کنند با افزایش بیشتر سطح پرولاکتین و تولید بیشتر شیر همراهند. </a:t>
            </a:r>
            <a:endParaRPr lang="fa-IR" dirty="0" smtClean="0"/>
          </a:p>
          <a:p>
            <a:pPr algn="r" rtl="1"/>
            <a:endParaRPr lang="fa-IR" dirty="0"/>
          </a:p>
          <a:p>
            <a:pPr algn="r" rtl="1"/>
            <a:r>
              <a:rPr lang="fa-IR" dirty="0"/>
              <a:t>ترکیب شیری که با عمل دوشیدن از پستان خارج می شود با ترکیب شیری که خود به خود و با رفلکس جهش شیر خارج می شود متفاوت است. </a:t>
            </a:r>
          </a:p>
          <a:p>
            <a:pPr algn="r" rtl="1"/>
            <a:endParaRPr lang="fa-IR" dirty="0"/>
          </a:p>
          <a:p>
            <a:pPr algn="r" rtl="1"/>
            <a:r>
              <a:rPr lang="fa-IR" dirty="0"/>
              <a:t>چون با پمپ الکتریکی تقریباً تمام شیرخارج می شود چربی بیشتر و درنتیجه کالری بیشتری دارد و برای تغذیه نوزادان نارس بسیار مفید است.</a:t>
            </a:r>
          </a:p>
          <a:p>
            <a:pPr algn="r" rtl="1"/>
            <a:endParaRPr lang="fa-IR" dirty="0"/>
          </a:p>
          <a:p>
            <a:pPr algn="r" rtl="1"/>
            <a:r>
              <a:rPr lang="fa-IR" dirty="0"/>
              <a:t>از طرف دیگر سدیم بالای این شیر، دفع زیاد سدیم ادرار این نوزادان را جبران می </a:t>
            </a:r>
            <a:r>
              <a:rPr lang="fa-IR" dirty="0" smtClean="0"/>
              <a:t>کند. </a:t>
            </a:r>
            <a:endParaRPr lang="fa-IR" dirty="0"/>
          </a:p>
          <a:p>
            <a:pPr algn="r" rtl="1"/>
            <a:endParaRPr lang="fa-IR" dirty="0"/>
          </a:p>
          <a:p>
            <a:pPr algn="r" rtl="1"/>
            <a:endParaRPr lang="en-US" dirty="0"/>
          </a:p>
        </p:txBody>
      </p:sp>
    </p:spTree>
    <p:extLst>
      <p:ext uri="{BB962C8B-B14F-4D97-AF65-F5344CB8AC3E}">
        <p14:creationId xmlns:p14="http://schemas.microsoft.com/office/powerpoint/2010/main" val="33673374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نحوه دوشیدن شیر مادر با دست و پمپ الکتریکی">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643942" y="631063"/>
            <a:ext cx="8757635" cy="5589432"/>
          </a:xfrm>
        </p:spPr>
      </p:pic>
    </p:spTree>
    <p:extLst>
      <p:ext uri="{BB962C8B-B14F-4D97-AF65-F5344CB8AC3E}">
        <p14:creationId xmlns:p14="http://schemas.microsoft.com/office/powerpoint/2010/main" val="1073071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a:t>نحوه نگهداری شیر دوشیده شده مادر</a:t>
            </a:r>
            <a:br>
              <a:rPr lang="fa-IR"/>
            </a:br>
            <a:endParaRPr lang="en-US" dirty="0"/>
          </a:p>
        </p:txBody>
      </p:sp>
      <p:sp>
        <p:nvSpPr>
          <p:cNvPr id="3" name="Content Placeholder 2"/>
          <p:cNvSpPr>
            <a:spLocks noGrp="1"/>
          </p:cNvSpPr>
          <p:nvPr>
            <p:ph idx="1"/>
          </p:nvPr>
        </p:nvSpPr>
        <p:spPr>
          <a:xfrm>
            <a:off x="677334" y="1606797"/>
            <a:ext cx="8596668" cy="4781124"/>
          </a:xfrm>
        </p:spPr>
        <p:txBody>
          <a:bodyPr>
            <a:normAutofit/>
          </a:bodyPr>
          <a:lstStyle/>
          <a:p>
            <a:pPr algn="r" rtl="1"/>
            <a:r>
              <a:rPr lang="fa-IR" dirty="0" smtClean="0"/>
              <a:t>شیرمادر </a:t>
            </a:r>
            <a:r>
              <a:rPr lang="fa-IR" dirty="0"/>
              <a:t>باید در یک مکان خنک و مناسب دوشیده و ذخیره شود تا حفاظت آن حداکثر و آلودگی آن حداقل باشد. </a:t>
            </a:r>
          </a:p>
          <a:p>
            <a:pPr algn="r" rtl="1"/>
            <a:r>
              <a:rPr lang="fa-IR" dirty="0"/>
              <a:t>هنگام دوشیدن شیر، برخی میکروب های پوست به آن اضافه می شود. </a:t>
            </a:r>
          </a:p>
          <a:p>
            <a:pPr marL="0" indent="0" algn="r" rtl="1">
              <a:buNone/>
            </a:pPr>
            <a:r>
              <a:rPr lang="fa-IR" dirty="0" smtClean="0"/>
              <a:t>      موادّ </a:t>
            </a:r>
            <a:r>
              <a:rPr lang="fa-IR" dirty="0"/>
              <a:t>ایمنی بخش موجود در شیرمادر، آن را از آلوده شدن حفظ می کند</a:t>
            </a:r>
            <a:r>
              <a:rPr lang="fa-IR" dirty="0" smtClean="0"/>
              <a:t>.</a:t>
            </a:r>
          </a:p>
          <a:p>
            <a:pPr marL="0" indent="0" algn="r" rtl="1">
              <a:buNone/>
            </a:pPr>
            <a:endParaRPr lang="fa-IR" dirty="0"/>
          </a:p>
          <a:p>
            <a:pPr algn="r" rtl="1"/>
            <a:r>
              <a:rPr lang="fa-IR" dirty="0"/>
              <a:t>مطالعات نشان داده اند:</a:t>
            </a:r>
          </a:p>
          <a:p>
            <a:pPr algn="r" rtl="1"/>
            <a:r>
              <a:rPr lang="fa-IR" dirty="0" smtClean="0"/>
              <a:t>نگهداری </a:t>
            </a:r>
            <a:r>
              <a:rPr lang="fa-IR" dirty="0"/>
              <a:t>شیرمادر در دمای بیش از 25 درجه سانتی گراد روش مطمئنی نیست و نگهداری شیر در دمای 37 درجه سانتی گراد اصلاً توصیه نمی شود .</a:t>
            </a:r>
          </a:p>
          <a:p>
            <a:pPr algn="r" rtl="1"/>
            <a:endParaRPr lang="en-US" dirty="0"/>
          </a:p>
        </p:txBody>
      </p:sp>
    </p:spTree>
    <p:extLst>
      <p:ext uri="{BB962C8B-B14F-4D97-AF65-F5344CB8AC3E}">
        <p14:creationId xmlns:p14="http://schemas.microsoft.com/office/powerpoint/2010/main" val="12397475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584101"/>
            <a:ext cx="8596668" cy="4457261"/>
          </a:xfrm>
        </p:spPr>
        <p:txBody>
          <a:bodyPr/>
          <a:lstStyle/>
          <a:p>
            <a:pPr algn="r" rtl="1"/>
            <a:r>
              <a:rPr lang="fa-IR" dirty="0"/>
              <a:t>محققین عقیده دارند:</a:t>
            </a:r>
          </a:p>
          <a:p>
            <a:pPr algn="r" rtl="1"/>
            <a:r>
              <a:rPr lang="fa-IR" dirty="0"/>
              <a:t>   اگر شیر دوشیده شده مادر حداکثر طی 5 روز استفاده می شود بهتر است </a:t>
            </a:r>
          </a:p>
          <a:p>
            <a:pPr marL="0" indent="0" algn="r" rtl="1">
              <a:buNone/>
            </a:pPr>
            <a:r>
              <a:rPr lang="fa-IR" dirty="0" smtClean="0"/>
              <a:t>در </a:t>
            </a:r>
            <a:r>
              <a:rPr lang="fa-IR" dirty="0"/>
              <a:t>یخچال نگهداری شود تا در فریزر .</a:t>
            </a:r>
          </a:p>
          <a:p>
            <a:pPr algn="r" rtl="1"/>
            <a:r>
              <a:rPr lang="fa-IR" dirty="0"/>
              <a:t>شیر تازه دوشیده شده را اوّل یک ساعت در یخچال بگذارید، سپس می توانید آن را به شیری که طی همان روز دوشیده و در یخچال گذاشته اید، اضافه کنید . </a:t>
            </a:r>
          </a:p>
          <a:p>
            <a:pPr algn="r" rtl="1"/>
            <a:r>
              <a:rPr lang="fa-IR" dirty="0"/>
              <a:t>شیر دوشیده شده هر روز را جدا از شیر دوشیده شده روزهای دیگر نگهداری کنید. </a:t>
            </a:r>
          </a:p>
          <a:p>
            <a:pPr algn="r" rtl="1"/>
            <a:r>
              <a:rPr lang="fa-IR" dirty="0"/>
              <a:t>تاریخ دوشیدن شیر را بر روی یک بر چسب ضدّ آب بنویسید و روی ظرف شیر بچسبانید. </a:t>
            </a:r>
          </a:p>
          <a:p>
            <a:pPr algn="r" rtl="1"/>
            <a:r>
              <a:rPr lang="fa-IR" dirty="0"/>
              <a:t>برای محافظت بیشتر، بهتر است ظرف ذخیره شیر را در مجاورت با یک تکه یخ خشک قرار دهید.</a:t>
            </a:r>
          </a:p>
          <a:p>
            <a:pPr algn="r" rtl="1"/>
            <a:endParaRPr lang="fa-IR" dirty="0"/>
          </a:p>
          <a:p>
            <a:pPr algn="r" rtl="1"/>
            <a:endParaRPr lang="en-US" dirty="0"/>
          </a:p>
        </p:txBody>
      </p:sp>
    </p:spTree>
    <p:extLst>
      <p:ext uri="{BB962C8B-B14F-4D97-AF65-F5344CB8AC3E}">
        <p14:creationId xmlns:p14="http://schemas.microsoft.com/office/powerpoint/2010/main" val="42350969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9306" y="1246189"/>
            <a:ext cx="8596668" cy="4253090"/>
          </a:xfrm>
        </p:spPr>
        <p:txBody>
          <a:bodyPr>
            <a:normAutofit/>
          </a:bodyPr>
          <a:lstStyle/>
          <a:p>
            <a:pPr algn="r" rtl="1"/>
            <a:r>
              <a:rPr lang="fa-IR" dirty="0"/>
              <a:t>برای فریز کردن، سه چهارم ظرف را پر کنید تا جای یخ زدن داشته باشد.</a:t>
            </a:r>
          </a:p>
          <a:p>
            <a:pPr algn="r" rtl="1"/>
            <a:endParaRPr lang="fa-IR" dirty="0"/>
          </a:p>
          <a:p>
            <a:pPr algn="r" rtl="1"/>
            <a:r>
              <a:rPr lang="fa-IR" dirty="0"/>
              <a:t>مناسب ترین مقدار شیر برای فریز کردن 30 تا 60 حداکثر 120 میلی لیتر است. </a:t>
            </a:r>
          </a:p>
          <a:p>
            <a:pPr algn="r" rtl="1"/>
            <a:endParaRPr lang="fa-IR" dirty="0"/>
          </a:p>
          <a:p>
            <a:pPr algn="r" rtl="1"/>
            <a:r>
              <a:rPr lang="fa-IR" dirty="0"/>
              <a:t>شیر گرم تازه دوشیده شده را به شیرهای فریز شده قبلی اضافه نکنید. </a:t>
            </a:r>
          </a:p>
          <a:p>
            <a:pPr marL="0" indent="0" algn="r" rtl="1">
              <a:buNone/>
            </a:pPr>
            <a:r>
              <a:rPr lang="fa-IR" dirty="0" smtClean="0"/>
              <a:t>(</a:t>
            </a:r>
            <a:r>
              <a:rPr lang="fa-IR" dirty="0"/>
              <a:t>سبب ذوب نسبی شیر فریز شده و کاهش عوامل حفاظتی آن می شود) </a:t>
            </a:r>
          </a:p>
          <a:p>
            <a:pPr algn="r" rtl="1"/>
            <a:endParaRPr lang="fa-IR" dirty="0"/>
          </a:p>
          <a:p>
            <a:pPr algn="r" rtl="1"/>
            <a:r>
              <a:rPr lang="fa-IR" dirty="0"/>
              <a:t>شیرهای دوشیده شده قدیمی را زودتر به کار ببرید. </a:t>
            </a:r>
          </a:p>
          <a:p>
            <a:pPr algn="r" rtl="1"/>
            <a:endParaRPr lang="fa-IR" dirty="0"/>
          </a:p>
          <a:p>
            <a:pPr algn="r" rtl="1"/>
            <a:r>
              <a:rPr lang="fa-IR" dirty="0"/>
              <a:t>اگر شیر دوشیده شده را به مهد کودک می سپارید نام کودک را نیز روی برچسب آن بنویسید. </a:t>
            </a:r>
          </a:p>
          <a:p>
            <a:pPr algn="r" rtl="1"/>
            <a:endParaRPr lang="fa-IR" dirty="0"/>
          </a:p>
          <a:p>
            <a:pPr algn="r" rtl="1"/>
            <a:endParaRPr lang="en-US" dirty="0"/>
          </a:p>
        </p:txBody>
      </p:sp>
    </p:spTree>
    <p:extLst>
      <p:ext uri="{BB962C8B-B14F-4D97-AF65-F5344CB8AC3E}">
        <p14:creationId xmlns:p14="http://schemas.microsoft.com/office/powerpoint/2010/main" val="8092467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رعایت بهداشت و انتخاب ظرف</a:t>
            </a:r>
            <a:br>
              <a:rPr lang="fa-IR" dirty="0"/>
            </a:br>
            <a:endParaRPr lang="en-US" dirty="0"/>
          </a:p>
        </p:txBody>
      </p:sp>
      <p:sp>
        <p:nvSpPr>
          <p:cNvPr id="3" name="Content Placeholder 2"/>
          <p:cNvSpPr>
            <a:spLocks noGrp="1"/>
          </p:cNvSpPr>
          <p:nvPr>
            <p:ph idx="1"/>
          </p:nvPr>
        </p:nvSpPr>
        <p:spPr/>
        <p:txBody>
          <a:bodyPr>
            <a:normAutofit fontScale="92500" lnSpcReduction="10000"/>
          </a:bodyPr>
          <a:lstStyle/>
          <a:p>
            <a:pPr algn="r" rtl="1"/>
            <a:r>
              <a:rPr lang="fa-IR" dirty="0"/>
              <a:t>شستشوی دست با آب و صابون </a:t>
            </a:r>
          </a:p>
          <a:p>
            <a:pPr algn="r" rtl="1"/>
            <a:r>
              <a:rPr lang="fa-IR" dirty="0"/>
              <a:t>شستشوی ظروف و جوشاندن آن ها به 20 تا 25 دقیقه </a:t>
            </a:r>
          </a:p>
          <a:p>
            <a:pPr algn="r" rtl="1"/>
            <a:r>
              <a:rPr lang="fa-IR" dirty="0"/>
              <a:t>  انتخاب ظرف</a:t>
            </a:r>
          </a:p>
          <a:p>
            <a:pPr algn="r" rtl="1"/>
            <a:r>
              <a:rPr lang="fa-IR" dirty="0"/>
              <a:t>استفاده از ظروف شیشه ای بر سایر ظروف ارجح است. </a:t>
            </a:r>
          </a:p>
          <a:p>
            <a:pPr algn="r" rtl="1"/>
            <a:r>
              <a:rPr lang="fa-IR" dirty="0"/>
              <a:t>    - دومین انتخاب ، ظروف پلاستیک سخت شفاف </a:t>
            </a:r>
          </a:p>
          <a:p>
            <a:pPr algn="r" rtl="1"/>
            <a:r>
              <a:rPr lang="fa-IR" dirty="0"/>
              <a:t>    - انتخاب سوم ظروف پلاستیک سخت غیر شفاف است . </a:t>
            </a:r>
          </a:p>
          <a:p>
            <a:pPr algn="r" rtl="1"/>
            <a:r>
              <a:rPr lang="fa-IR" dirty="0"/>
              <a:t>    - و چهارمین انتخاب ظروف استیل است .</a:t>
            </a:r>
          </a:p>
          <a:p>
            <a:pPr algn="r" rtl="1"/>
            <a:r>
              <a:rPr lang="fa-IR" dirty="0"/>
              <a:t>نگهداری شیر در ظروف استیل و پلاستیکی سبب کاهش ایمونوگلبولین های شیرمادر می شود . </a:t>
            </a:r>
          </a:p>
          <a:p>
            <a:pPr algn="r" rtl="1"/>
            <a:r>
              <a:rPr lang="fa-IR" dirty="0"/>
              <a:t>لکوسیت های شیر به دیواره شیشه می چسبند ولی خاصیت خود را از دست نمی دهند . </a:t>
            </a:r>
          </a:p>
          <a:p>
            <a:pPr algn="r" rtl="1"/>
            <a:r>
              <a:rPr lang="fa-IR" dirty="0"/>
              <a:t>چسبیدن و از بین رفتن لکوسیت ها به ظروف استیل بیشتر از ظروف شیشه ای است . </a:t>
            </a:r>
          </a:p>
          <a:p>
            <a:pPr algn="r" rtl="1"/>
            <a:endParaRPr lang="en-US" dirty="0"/>
          </a:p>
        </p:txBody>
      </p:sp>
    </p:spTree>
    <p:extLst>
      <p:ext uri="{BB962C8B-B14F-4D97-AF65-F5344CB8AC3E}">
        <p14:creationId xmlns:p14="http://schemas.microsoft.com/office/powerpoint/2010/main" val="2148743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2160589"/>
            <a:ext cx="8596668" cy="4265969"/>
          </a:xfrm>
        </p:spPr>
        <p:txBody>
          <a:bodyPr>
            <a:normAutofit/>
          </a:bodyPr>
          <a:lstStyle/>
          <a:p>
            <a:pPr algn="r" rtl="1"/>
            <a:r>
              <a:rPr lang="fa-IR" dirty="0"/>
              <a:t>شستشوی ظروف شیشه ای راحت تر است و اگر دیواره آن خراش نداشته باشد احتمال آلودگی میکروبی کمتر است . </a:t>
            </a:r>
          </a:p>
          <a:p>
            <a:pPr algn="r" rtl="1"/>
            <a:r>
              <a:rPr lang="fa-IR" dirty="0"/>
              <a:t>ظروف پلاستیکی بعد از چند بار مصرف و شستشو، خراش برمی دارند . </a:t>
            </a:r>
          </a:p>
          <a:p>
            <a:pPr algn="r" rtl="1"/>
            <a:r>
              <a:rPr lang="fa-IR" dirty="0"/>
              <a:t>استفاده از کیسه های پلاستیکی ( پلی اتیلن ) به علت: </a:t>
            </a:r>
          </a:p>
          <a:p>
            <a:pPr algn="r" rtl="1"/>
            <a:r>
              <a:rPr lang="fa-IR" dirty="0"/>
              <a:t>      - امکان نشت شیر</a:t>
            </a:r>
          </a:p>
          <a:p>
            <a:pPr algn="r" rtl="1"/>
            <a:r>
              <a:rPr lang="fa-IR" dirty="0"/>
              <a:t>      - خطر آلودگی </a:t>
            </a:r>
          </a:p>
          <a:p>
            <a:pPr algn="r" rtl="1"/>
            <a:r>
              <a:rPr lang="fa-IR" dirty="0"/>
              <a:t>      - گرانی قیمت فقط برای مدّت کوتاه (کمتر از سه روز) اشکالی ندارد</a:t>
            </a:r>
          </a:p>
          <a:p>
            <a:pPr marL="0" indent="0" algn="r" rtl="1">
              <a:buNone/>
            </a:pPr>
            <a:r>
              <a:rPr lang="fa-IR" dirty="0" smtClean="0"/>
              <a:t>  </a:t>
            </a:r>
            <a:r>
              <a:rPr lang="fa-IR" dirty="0"/>
              <a:t>ولی باید حتماً در یخچال یا فریزر گذاشته شود.  </a:t>
            </a:r>
          </a:p>
          <a:p>
            <a:pPr marL="0" indent="0" algn="r" rtl="1">
              <a:buNone/>
            </a:pPr>
            <a:r>
              <a:rPr lang="fa-IR" dirty="0" smtClean="0"/>
              <a:t>     </a:t>
            </a:r>
            <a:r>
              <a:rPr lang="fa-IR" dirty="0"/>
              <a:t>(در یک مطالعه دیده شد آنتی بادی های شیری که در کیسه پلاستیکی نگهداری شده </a:t>
            </a:r>
            <a:r>
              <a:rPr lang="fa-IR" dirty="0" smtClean="0"/>
              <a:t>بود  </a:t>
            </a:r>
            <a:r>
              <a:rPr lang="fa-IR" dirty="0"/>
              <a:t>تا 60 برابر کاهش داشته است) . </a:t>
            </a:r>
          </a:p>
          <a:p>
            <a:pPr algn="r" rtl="1"/>
            <a:endParaRPr lang="fa-IR" dirty="0"/>
          </a:p>
          <a:p>
            <a:pPr algn="r" rtl="1"/>
            <a:endParaRPr lang="fa-IR" dirty="0"/>
          </a:p>
          <a:p>
            <a:pPr algn="r" rtl="1"/>
            <a:endParaRPr lang="en-US" dirty="0"/>
          </a:p>
        </p:txBody>
      </p:sp>
    </p:spTree>
    <p:extLst>
      <p:ext uri="{BB962C8B-B14F-4D97-AF65-F5344CB8AC3E}">
        <p14:creationId xmlns:p14="http://schemas.microsoft.com/office/powerpoint/2010/main" val="28235343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78287"/>
          </a:xfrm>
        </p:spPr>
        <p:txBody>
          <a:bodyPr>
            <a:normAutofit fontScale="90000"/>
          </a:bodyPr>
          <a:lstStyle/>
          <a:p>
            <a:pPr algn="r" rtl="1"/>
            <a:r>
              <a:rPr lang="fa-IR" dirty="0"/>
              <a:t>مدت زمان نگهداری شیر دوشیده شده مادر</a:t>
            </a:r>
            <a:br>
              <a:rPr lang="fa-IR" dirty="0"/>
            </a:br>
            <a:endParaRPr lang="en-US" dirty="0"/>
          </a:p>
        </p:txBody>
      </p:sp>
      <p:sp>
        <p:nvSpPr>
          <p:cNvPr id="3" name="Content Placeholder 2"/>
          <p:cNvSpPr>
            <a:spLocks noGrp="1"/>
          </p:cNvSpPr>
          <p:nvPr>
            <p:ph idx="1"/>
          </p:nvPr>
        </p:nvSpPr>
        <p:spPr>
          <a:xfrm>
            <a:off x="561424" y="1918952"/>
            <a:ext cx="8596668" cy="2846232"/>
          </a:xfrm>
        </p:spPr>
        <p:txBody>
          <a:bodyPr>
            <a:normAutofit/>
          </a:bodyPr>
          <a:lstStyle/>
          <a:p>
            <a:pPr algn="r" rtl="1"/>
            <a:endParaRPr lang="en-US" dirty="0"/>
          </a:p>
          <a:p>
            <a:pPr algn="r" rtl="1"/>
            <a:r>
              <a:rPr lang="fa-IR" dirty="0"/>
              <a:t>درجه حرارت اتاق تا 25 درجه سانتی گراد          4 ساعت</a:t>
            </a:r>
          </a:p>
          <a:p>
            <a:pPr algn="r" rtl="1"/>
            <a:r>
              <a:rPr lang="fa-IR" dirty="0"/>
              <a:t>یخچال (4 درجه سانتی گراد)                         96 ساعت</a:t>
            </a:r>
          </a:p>
          <a:p>
            <a:pPr algn="r" rtl="1"/>
            <a:r>
              <a:rPr lang="fa-IR" dirty="0"/>
              <a:t>فریزر (20- درجه سانتی گراد)                      3 تا 9 ماه</a:t>
            </a:r>
          </a:p>
          <a:p>
            <a:pPr algn="r" rtl="1"/>
            <a:r>
              <a:rPr lang="fa-IR" dirty="0"/>
              <a:t>شیر فریز شده ای که در یخچال ذوب شده          24 ساعت</a:t>
            </a:r>
          </a:p>
          <a:p>
            <a:pPr marL="0" indent="0" algn="r" rtl="1">
              <a:buNone/>
            </a:pPr>
            <a:r>
              <a:rPr lang="fa-IR" dirty="0" smtClean="0"/>
              <a:t>                                    </a:t>
            </a:r>
            <a:endParaRPr lang="fa-IR" dirty="0"/>
          </a:p>
          <a:p>
            <a:pPr algn="r" rtl="1"/>
            <a:endParaRPr lang="fa-IR" dirty="0"/>
          </a:p>
          <a:p>
            <a:pPr algn="r" rtl="1"/>
            <a:endParaRPr lang="fa-IR" dirty="0"/>
          </a:p>
          <a:p>
            <a:pPr algn="r" rtl="1"/>
            <a:endParaRPr lang="en-US" dirty="0"/>
          </a:p>
        </p:txBody>
      </p:sp>
    </p:spTree>
    <p:extLst>
      <p:ext uri="{BB962C8B-B14F-4D97-AF65-F5344CB8AC3E}">
        <p14:creationId xmlns:p14="http://schemas.microsoft.com/office/powerpoint/2010/main" val="30080013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نقش هورمونها در شیردهی</a:t>
            </a:r>
            <a:endParaRPr lang="en-US" dirty="0"/>
          </a:p>
        </p:txBody>
      </p:sp>
      <p:sp>
        <p:nvSpPr>
          <p:cNvPr id="3" name="Content Placeholder 2"/>
          <p:cNvSpPr>
            <a:spLocks noGrp="1"/>
          </p:cNvSpPr>
          <p:nvPr>
            <p:ph idx="1"/>
          </p:nvPr>
        </p:nvSpPr>
        <p:spPr/>
        <p:txBody>
          <a:bodyPr/>
          <a:lstStyle/>
          <a:p>
            <a:pPr algn="r" rtl="1"/>
            <a:endParaRPr lang="fa-IR" dirty="0"/>
          </a:p>
          <a:p>
            <a:pPr algn="r" rtl="1"/>
            <a:r>
              <a:rPr lang="fa-IR" dirty="0"/>
              <a:t>هورمون هاي اصلی موثر در شيردهي: </a:t>
            </a:r>
          </a:p>
          <a:p>
            <a:pPr algn="r" rtl="1"/>
            <a:r>
              <a:rPr lang="fa-IR" dirty="0"/>
              <a:t>پرولاكتين </a:t>
            </a:r>
          </a:p>
          <a:p>
            <a:pPr algn="r" rtl="1"/>
            <a:r>
              <a:rPr lang="fa-IR" dirty="0"/>
              <a:t> اكسي </a:t>
            </a:r>
            <a:r>
              <a:rPr lang="fa-IR" dirty="0" smtClean="0"/>
              <a:t>توسين</a:t>
            </a:r>
          </a:p>
          <a:p>
            <a:pPr algn="r" rtl="1"/>
            <a:r>
              <a:rPr lang="fa-IR" dirty="0" smtClean="0"/>
              <a:t>رفلکس تخلیه پستان</a:t>
            </a:r>
            <a:endParaRPr lang="fa-IR" dirty="0"/>
          </a:p>
          <a:p>
            <a:pPr algn="r" rtl="1"/>
            <a:endParaRPr lang="en-US" dirty="0"/>
          </a:p>
        </p:txBody>
      </p:sp>
    </p:spTree>
    <p:extLst>
      <p:ext uri="{BB962C8B-B14F-4D97-AF65-F5344CB8AC3E}">
        <p14:creationId xmlns:p14="http://schemas.microsoft.com/office/powerpoint/2010/main" val="42734068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1576" y="643945"/>
            <a:ext cx="8596668" cy="5191356"/>
          </a:xfrm>
        </p:spPr>
        <p:txBody>
          <a:bodyPr>
            <a:normAutofit lnSpcReduction="10000"/>
          </a:bodyPr>
          <a:lstStyle/>
          <a:p>
            <a:pPr algn="r" rtl="1"/>
            <a:r>
              <a:rPr lang="fa-IR" dirty="0"/>
              <a:t> بررسی های جدید نشان داده </a:t>
            </a:r>
            <a:r>
              <a:rPr lang="fa-IR" dirty="0" smtClean="0"/>
              <a:t>است</a:t>
            </a:r>
          </a:p>
          <a:p>
            <a:pPr algn="r" rtl="1"/>
            <a:r>
              <a:rPr lang="fa-IR" dirty="0" smtClean="0"/>
              <a:t> </a:t>
            </a:r>
            <a:r>
              <a:rPr lang="fa-IR" dirty="0"/>
              <a:t>شیر دوشیده شده مادر، در یخچال </a:t>
            </a:r>
            <a:r>
              <a:rPr lang="fa-IR" dirty="0" smtClean="0"/>
              <a:t>با  </a:t>
            </a:r>
            <a:r>
              <a:rPr lang="fa-IR" dirty="0"/>
              <a:t>4 درجه حرارت تا 4 روز ( 96 ساعت) سالم باقی می ماند حتی در </a:t>
            </a:r>
            <a:r>
              <a:rPr lang="en-US" dirty="0"/>
              <a:t>NICU </a:t>
            </a:r>
            <a:r>
              <a:rPr lang="fa-IR" dirty="0"/>
              <a:t>ها و حتی اگر درِ یخچال چندین بار باز و بسته شود . </a:t>
            </a:r>
          </a:p>
          <a:p>
            <a:pPr algn="r" rtl="1"/>
            <a:endParaRPr lang="fa-IR" dirty="0"/>
          </a:p>
          <a:p>
            <a:pPr algn="r" rtl="1"/>
            <a:r>
              <a:rPr lang="fa-IR" dirty="0"/>
              <a:t>شیر دوشیده شده اگر بیش از سه ماه ذخیره شود ویتامین </a:t>
            </a:r>
            <a:r>
              <a:rPr lang="en-US" dirty="0"/>
              <a:t>C </a:t>
            </a:r>
            <a:r>
              <a:rPr lang="fa-IR" dirty="0"/>
              <a:t>آن کاهش می یابد</a:t>
            </a:r>
            <a:r>
              <a:rPr lang="fa-IR" dirty="0" smtClean="0"/>
              <a:t>.</a:t>
            </a:r>
          </a:p>
          <a:p>
            <a:pPr algn="r" rtl="1"/>
            <a:endParaRPr lang="fa-IR" dirty="0" smtClean="0"/>
          </a:p>
          <a:p>
            <a:pPr marL="0" indent="0" algn="r" rtl="1">
              <a:buNone/>
            </a:pPr>
            <a:r>
              <a:rPr lang="fa-IR" dirty="0" smtClean="0"/>
              <a:t>چون </a:t>
            </a:r>
            <a:r>
              <a:rPr lang="fa-IR" dirty="0"/>
              <a:t>شیرتازه دوشیده شده مادر در اتاق با دمای حداکثر تا درجه حرارت 25 درجه، تا 4 ساعت سالم می ماند لذا اگر شیر دوشیده شده برای تغذیه مستمر نوزادان نارس از طریق گاواژ، ظرف 4 ساعت مصرف شود نیازی نیست که در یخچال گذاشته شود. </a:t>
            </a:r>
          </a:p>
          <a:p>
            <a:pPr algn="r" rtl="1"/>
            <a:endParaRPr lang="fa-IR" dirty="0"/>
          </a:p>
          <a:p>
            <a:pPr algn="r" rtl="1"/>
            <a:r>
              <a:rPr lang="fa-IR" dirty="0"/>
              <a:t>خاصیت ضدّ میکروبی شیر دوشیده شده در یخچال به طور چشمگیری در طی 48 تا 72 ساعت کاهش می یابد.</a:t>
            </a:r>
          </a:p>
          <a:p>
            <a:pPr algn="r" rtl="1"/>
            <a:endParaRPr lang="fa-IR" dirty="0"/>
          </a:p>
          <a:p>
            <a:pPr algn="r" rtl="1"/>
            <a:r>
              <a:rPr lang="fa-IR" dirty="0"/>
              <a:t>نتیجه:</a:t>
            </a:r>
          </a:p>
          <a:p>
            <a:pPr algn="r" rtl="1"/>
            <a:r>
              <a:rPr lang="fa-IR" dirty="0"/>
              <a:t>شیر دوشیده شده هرچه زودتر و تازه تر مصرف شود بهتر است.</a:t>
            </a:r>
            <a:endParaRPr lang="en-US" dirty="0"/>
          </a:p>
        </p:txBody>
      </p:sp>
    </p:spTree>
    <p:extLst>
      <p:ext uri="{BB962C8B-B14F-4D97-AF65-F5344CB8AC3E}">
        <p14:creationId xmlns:p14="http://schemas.microsoft.com/office/powerpoint/2010/main" val="42553029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نحوه تغذیه شیرخوار با شیردوشیده شده</a:t>
            </a:r>
            <a:br>
              <a:rPr lang="fa-IR" dirty="0"/>
            </a:br>
            <a:endParaRPr lang="en-US" dirty="0"/>
          </a:p>
        </p:txBody>
      </p:sp>
      <p:sp>
        <p:nvSpPr>
          <p:cNvPr id="3" name="Content Placeholder 2"/>
          <p:cNvSpPr>
            <a:spLocks noGrp="1"/>
          </p:cNvSpPr>
          <p:nvPr>
            <p:ph idx="1"/>
          </p:nvPr>
        </p:nvSpPr>
        <p:spPr/>
        <p:txBody>
          <a:bodyPr/>
          <a:lstStyle/>
          <a:p>
            <a:pPr algn="r" rtl="1"/>
            <a:r>
              <a:rPr lang="fa-IR" dirty="0"/>
              <a:t>سوند معده(لوله تغذیه)</a:t>
            </a:r>
          </a:p>
          <a:p>
            <a:pPr algn="r" rtl="1"/>
            <a:r>
              <a:rPr lang="fa-IR" dirty="0"/>
              <a:t>وسیله مکمل رسان </a:t>
            </a:r>
          </a:p>
          <a:p>
            <a:pPr algn="r" rtl="1"/>
            <a:r>
              <a:rPr lang="fa-IR" dirty="0"/>
              <a:t>فنجان</a:t>
            </a:r>
          </a:p>
          <a:p>
            <a:pPr algn="r" rtl="1"/>
            <a:r>
              <a:rPr lang="fa-IR" dirty="0"/>
              <a:t>سرنگ یا قطره چکان</a:t>
            </a:r>
          </a:p>
          <a:p>
            <a:pPr algn="r" rtl="1"/>
            <a:r>
              <a:rPr lang="fa-IR" dirty="0"/>
              <a:t>قاشق</a:t>
            </a:r>
          </a:p>
          <a:p>
            <a:pPr algn="r" rtl="1"/>
            <a:r>
              <a:rPr lang="fa-IR" dirty="0"/>
              <a:t>تغذیه انگشتی</a:t>
            </a:r>
          </a:p>
          <a:p>
            <a:pPr algn="r" rtl="1"/>
            <a:r>
              <a:rPr lang="fa-IR" dirty="0"/>
              <a:t>بطری</a:t>
            </a:r>
          </a:p>
          <a:p>
            <a:pPr algn="r" rtl="1"/>
            <a:endParaRPr lang="en-US" dirty="0"/>
          </a:p>
        </p:txBody>
      </p:sp>
    </p:spTree>
    <p:extLst>
      <p:ext uri="{BB962C8B-B14F-4D97-AF65-F5344CB8AC3E}">
        <p14:creationId xmlns:p14="http://schemas.microsoft.com/office/powerpoint/2010/main" val="35080044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سوند معده(لوله تغذیه)</a:t>
            </a:r>
            <a:br>
              <a:rPr lang="fa-IR" dirty="0"/>
            </a:br>
            <a:endParaRPr lang="en-US" dirty="0"/>
          </a:p>
        </p:txBody>
      </p:sp>
      <p:sp>
        <p:nvSpPr>
          <p:cNvPr id="3" name="Content Placeholder 2"/>
          <p:cNvSpPr>
            <a:spLocks noGrp="1"/>
          </p:cNvSpPr>
          <p:nvPr>
            <p:ph idx="1"/>
          </p:nvPr>
        </p:nvSpPr>
        <p:spPr>
          <a:xfrm>
            <a:off x="677334" y="2160589"/>
            <a:ext cx="8596668" cy="2527321"/>
          </a:xfrm>
        </p:spPr>
        <p:txBody>
          <a:bodyPr/>
          <a:lstStyle/>
          <a:p>
            <a:pPr algn="r" rtl="1"/>
            <a:r>
              <a:rPr lang="fa-IR" dirty="0"/>
              <a:t>نوزادان نارس زیر 30 هفته بارداری نیاز های خود را از لوله </a:t>
            </a:r>
            <a:r>
              <a:rPr lang="fa-IR" dirty="0" smtClean="0"/>
              <a:t>تغذیه،تامین میکنند</a:t>
            </a:r>
            <a:endParaRPr lang="fa-IR" dirty="0"/>
          </a:p>
          <a:p>
            <a:pPr algn="r" rtl="1"/>
            <a:r>
              <a:rPr lang="fa-IR" dirty="0"/>
              <a:t>در سنین 30تا 32 هفتگی می توانند از تغذیه با فنجان ویا قاشق ویا </a:t>
            </a:r>
            <a:r>
              <a:rPr lang="fa-IR" dirty="0" smtClean="0"/>
              <a:t>سرنگ</a:t>
            </a:r>
            <a:endParaRPr lang="fa-IR" dirty="0"/>
          </a:p>
          <a:p>
            <a:pPr algn="r" rtl="1"/>
            <a:r>
              <a:rPr lang="fa-IR" dirty="0"/>
              <a:t>درسن 32هفتگی قادر به مکیدن پستان هستند ولیکن با وجود گرفتن پستان، برای دریافت شیرکافی می توانند  از روش های جایگزینی که اکثرا با فنجان  است ازشیر دوشیده شده استفاده کنند.</a:t>
            </a:r>
          </a:p>
          <a:p>
            <a:pPr algn="r" rtl="1"/>
            <a:endParaRPr lang="en-US" dirty="0"/>
          </a:p>
        </p:txBody>
      </p:sp>
    </p:spTree>
    <p:extLst>
      <p:ext uri="{BB962C8B-B14F-4D97-AF65-F5344CB8AC3E}">
        <p14:creationId xmlns:p14="http://schemas.microsoft.com/office/powerpoint/2010/main" val="34350000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r" rtl="1"/>
            <a:r>
              <a:rPr lang="fa-IR" dirty="0"/>
              <a:t>سیاست بخش در نحوه تغذیه در هر </a:t>
            </a:r>
            <a:r>
              <a:rPr lang="en-US" dirty="0"/>
              <a:t>NICU</a:t>
            </a:r>
            <a:r>
              <a:rPr lang="fa-IR" dirty="0"/>
              <a:t>متفاوت است .ممکن است قبل از هر نوبت تغذیه لوله تغذیه گذاشته شود ویا در معده بماند. </a:t>
            </a:r>
          </a:p>
          <a:p>
            <a:pPr algn="r" rtl="1"/>
            <a:r>
              <a:rPr lang="fa-IR" dirty="0"/>
              <a:t>باقی ماندن لوله در معده خطر بروز ریفلاکس را بیشتر و در اوردن و مجددا گذاشتن لوله نیز خطرتحریک واگ و بروز آپنه را بیشتر می کند.</a:t>
            </a:r>
          </a:p>
          <a:p>
            <a:pPr algn="r" rtl="1"/>
            <a:r>
              <a:rPr lang="fa-IR" dirty="0"/>
              <a:t>برای شیرخوار بدحال  ونارس توصیه می شود که  لوله  </a:t>
            </a:r>
            <a:r>
              <a:rPr lang="en-US" dirty="0"/>
              <a:t>OG</a:t>
            </a:r>
            <a:r>
              <a:rPr lang="fa-IR" dirty="0"/>
              <a:t>و </a:t>
            </a:r>
            <a:r>
              <a:rPr lang="en-US" dirty="0"/>
              <a:t>NG</a:t>
            </a:r>
            <a:r>
              <a:rPr lang="fa-IR" dirty="0"/>
              <a:t>ثابت بماند </a:t>
            </a:r>
          </a:p>
          <a:p>
            <a:pPr algn="r" rtl="1"/>
            <a:r>
              <a:rPr lang="fa-IR" dirty="0" smtClean="0"/>
              <a:t> </a:t>
            </a:r>
            <a:r>
              <a:rPr lang="fa-IR" dirty="0"/>
              <a:t>تعويض لوله بيني-معدي و لوله دهاني-معدي هر 3تا5روز ميباشد. تعويض سرنگ حاوي شير در هر وعده تغذيه لازم است.</a:t>
            </a:r>
          </a:p>
        </p:txBody>
      </p:sp>
    </p:spTree>
    <p:extLst>
      <p:ext uri="{BB962C8B-B14F-4D97-AF65-F5344CB8AC3E}">
        <p14:creationId xmlns:p14="http://schemas.microsoft.com/office/powerpoint/2010/main" val="5332227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094705"/>
            <a:ext cx="8596668" cy="4946658"/>
          </a:xfrm>
        </p:spPr>
        <p:txBody>
          <a:bodyPr/>
          <a:lstStyle/>
          <a:p>
            <a:pPr algn="r" rtl="1"/>
            <a:r>
              <a:rPr lang="fa-IR" dirty="0"/>
              <a:t>لوله تغذیه معده به دو روش بيني-معدي و دهاني- معدي انجام ميشود. </a:t>
            </a:r>
          </a:p>
          <a:p>
            <a:pPr algn="r" rtl="1"/>
            <a:r>
              <a:rPr lang="fa-IR" dirty="0" smtClean="0"/>
              <a:t>لوله </a:t>
            </a:r>
            <a:r>
              <a:rPr lang="fa-IR" dirty="0"/>
              <a:t>بيني-معدي ساده تر فیکس می شوددرحالی که لوله دهاني معدي با حرکات زبان متحرک </a:t>
            </a:r>
            <a:r>
              <a:rPr lang="fa-IR" dirty="0" smtClean="0"/>
              <a:t>است و جابجامی </a:t>
            </a:r>
            <a:r>
              <a:rPr lang="fa-IR" dirty="0"/>
              <a:t>شود .</a:t>
            </a:r>
          </a:p>
          <a:p>
            <a:pPr algn="r" rtl="1"/>
            <a:r>
              <a:rPr lang="fa-IR" dirty="0"/>
              <a:t>بجز در نظر گرفتن شرایط هر شیرخوار، استفاده از دو روش بيني-معدي ویا  دهاني -معدي در نوزادان با وزن 2 كيلوگرم و بيشتر،  و در نوزادان با </a:t>
            </a:r>
            <a:r>
              <a:rPr lang="fa-IR" dirty="0">
                <a:solidFill>
                  <a:srgbClr val="FF0000"/>
                </a:solidFill>
              </a:rPr>
              <a:t>وزن زیر 2 كيلوگرم </a:t>
            </a:r>
            <a:r>
              <a:rPr lang="fa-IR" dirty="0"/>
              <a:t>روش </a:t>
            </a:r>
            <a:r>
              <a:rPr lang="fa-IR" dirty="0">
                <a:solidFill>
                  <a:srgbClr val="FF0000"/>
                </a:solidFill>
              </a:rPr>
              <a:t>دهاني -معدي  </a:t>
            </a:r>
            <a:r>
              <a:rPr lang="fa-IR" dirty="0"/>
              <a:t>توصیه شده است.</a:t>
            </a:r>
          </a:p>
          <a:p>
            <a:pPr algn="r" rtl="1"/>
            <a:r>
              <a:rPr lang="fa-IR" dirty="0"/>
              <a:t>برای آشنایی و تحریک پستان درحين تغذيه با لوله تغذیه توصیه به تماس پوست به پوست شيرخوار با قفسه سینه مادر و بوئيدن و ليسيدن نوك پستان مادر وحتی به چکاندن چند قطره از شیرمادر در دهان نوزاد قبل ازگذاشتن- لوله تغذیه تاکید شده است.</a:t>
            </a:r>
          </a:p>
          <a:p>
            <a:pPr algn="r" rtl="1"/>
            <a:endParaRPr lang="en-US" dirty="0"/>
          </a:p>
        </p:txBody>
      </p:sp>
    </p:spTree>
    <p:extLst>
      <p:ext uri="{BB962C8B-B14F-4D97-AF65-F5344CB8AC3E}">
        <p14:creationId xmlns:p14="http://schemas.microsoft.com/office/powerpoint/2010/main" val="29574343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r" rtl="1"/>
            <a:r>
              <a:rPr lang="fa-IR" dirty="0"/>
              <a:t>گرچه گذاشتن و استفاده از لوله بيني-معده آسانتر است وليكن سبب افزایش کار تنفسی و مصرف اکسیژن شده و در موارد استفاده از اكسيژن توسط لوله بيني، مشكلات تنفسي و شكاف كام، بايستي از گذاشتن لوله بيني-معده براي تغذيه پرهيز نمود. </a:t>
            </a:r>
          </a:p>
          <a:p>
            <a:pPr algn="r" rtl="1"/>
            <a:r>
              <a:rPr lang="fa-IR" dirty="0"/>
              <a:t>به منظور راحتی مادر و کاهش خطر آسپیراسیون </a:t>
            </a:r>
            <a:r>
              <a:rPr lang="fa-IR" dirty="0" smtClean="0"/>
              <a:t>اخیرا </a:t>
            </a:r>
            <a:r>
              <a:rPr lang="fa-IR" dirty="0"/>
              <a:t>توصیه به </a:t>
            </a:r>
            <a:r>
              <a:rPr lang="fa-IR" dirty="0" smtClean="0"/>
              <a:t>گاواژ  </a:t>
            </a:r>
            <a:r>
              <a:rPr lang="fa-IR" dirty="0"/>
              <a:t>به روش بولوس</a:t>
            </a:r>
            <a:r>
              <a:rPr lang="en-US" dirty="0"/>
              <a:t>bolus  </a:t>
            </a:r>
            <a:r>
              <a:rPr lang="fa-IR" dirty="0"/>
              <a:t>فشردن پیستون سرنگ </a:t>
            </a:r>
            <a:r>
              <a:rPr lang="en-US" dirty="0"/>
              <a:t>Push </a:t>
            </a:r>
            <a:r>
              <a:rPr lang="fa-IR" dirty="0"/>
              <a:t>در مدت 15 دقیقه و هر 2تا3ساعته شده است . </a:t>
            </a:r>
          </a:p>
          <a:p>
            <a:pPr algn="r" rtl="1"/>
            <a:endParaRPr lang="en-US" dirty="0"/>
          </a:p>
        </p:txBody>
      </p:sp>
    </p:spTree>
    <p:extLst>
      <p:ext uri="{BB962C8B-B14F-4D97-AF65-F5344CB8AC3E}">
        <p14:creationId xmlns:p14="http://schemas.microsoft.com/office/powerpoint/2010/main" val="13011787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انواع مکمل رسان ها</a:t>
            </a:r>
            <a:br>
              <a:rPr lang="fa-IR" dirty="0"/>
            </a:br>
            <a:endParaRPr lang="en-US" dirty="0"/>
          </a:p>
        </p:txBody>
      </p:sp>
      <p:pic>
        <p:nvPicPr>
          <p:cNvPr id="4" name="Content Placeholder 3"/>
          <p:cNvPicPr>
            <a:picLocks noGrp="1" noChangeAspect="1"/>
          </p:cNvPicPr>
          <p:nvPr>
            <p:ph idx="1"/>
          </p:nvPr>
        </p:nvPicPr>
        <p:blipFill>
          <a:blip r:embed="rId2"/>
          <a:stretch>
            <a:fillRect/>
          </a:stretch>
        </p:blipFill>
        <p:spPr>
          <a:xfrm>
            <a:off x="542710" y="1516154"/>
            <a:ext cx="3328704" cy="2414225"/>
          </a:xfrm>
          <a:prstGeom prst="rect">
            <a:avLst/>
          </a:prstGeom>
        </p:spPr>
      </p:pic>
      <p:pic>
        <p:nvPicPr>
          <p:cNvPr id="5" name="Picture 4"/>
          <p:cNvPicPr>
            <a:picLocks noChangeAspect="1"/>
          </p:cNvPicPr>
          <p:nvPr/>
        </p:nvPicPr>
        <p:blipFill>
          <a:blip r:embed="rId3"/>
          <a:stretch>
            <a:fillRect/>
          </a:stretch>
        </p:blipFill>
        <p:spPr>
          <a:xfrm>
            <a:off x="4262696" y="1692952"/>
            <a:ext cx="4877223" cy="2060627"/>
          </a:xfrm>
          <a:prstGeom prst="rect">
            <a:avLst/>
          </a:prstGeom>
        </p:spPr>
      </p:pic>
      <p:pic>
        <p:nvPicPr>
          <p:cNvPr id="6" name="Picture 5"/>
          <p:cNvPicPr>
            <a:picLocks noChangeAspect="1"/>
          </p:cNvPicPr>
          <p:nvPr/>
        </p:nvPicPr>
        <p:blipFill>
          <a:blip r:embed="rId4"/>
          <a:stretch>
            <a:fillRect/>
          </a:stretch>
        </p:blipFill>
        <p:spPr>
          <a:xfrm>
            <a:off x="677334" y="4295919"/>
            <a:ext cx="3255546" cy="1975275"/>
          </a:xfrm>
          <a:prstGeom prst="rect">
            <a:avLst/>
          </a:prstGeom>
        </p:spPr>
      </p:pic>
      <p:pic>
        <p:nvPicPr>
          <p:cNvPr id="7" name="Picture 6"/>
          <p:cNvPicPr>
            <a:picLocks noChangeAspect="1"/>
          </p:cNvPicPr>
          <p:nvPr/>
        </p:nvPicPr>
        <p:blipFill>
          <a:blip r:embed="rId5"/>
          <a:stretch>
            <a:fillRect/>
          </a:stretch>
        </p:blipFill>
        <p:spPr>
          <a:xfrm>
            <a:off x="4726335" y="4173988"/>
            <a:ext cx="3676207" cy="2097206"/>
          </a:xfrm>
          <a:prstGeom prst="rect">
            <a:avLst/>
          </a:prstGeom>
        </p:spPr>
      </p:pic>
    </p:spTree>
    <p:extLst>
      <p:ext uri="{BB962C8B-B14F-4D97-AF65-F5344CB8AC3E}">
        <p14:creationId xmlns:p14="http://schemas.microsoft.com/office/powerpoint/2010/main" val="11531247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77334" y="478303"/>
            <a:ext cx="8368191" cy="5596614"/>
          </a:xfrm>
          <a:prstGeom prst="rect">
            <a:avLst/>
          </a:prstGeom>
        </p:spPr>
      </p:pic>
    </p:spTree>
    <p:extLst>
      <p:ext uri="{BB962C8B-B14F-4D97-AF65-F5344CB8AC3E}">
        <p14:creationId xmlns:p14="http://schemas.microsoft.com/office/powerpoint/2010/main" val="36767354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25004" y="609600"/>
            <a:ext cx="2711132" cy="6010141"/>
          </a:xfrm>
          <a:prstGeom prst="rect">
            <a:avLst/>
          </a:prstGeom>
        </p:spPr>
      </p:pic>
      <p:pic>
        <p:nvPicPr>
          <p:cNvPr id="5" name="Picture 4"/>
          <p:cNvPicPr>
            <a:picLocks noChangeAspect="1"/>
          </p:cNvPicPr>
          <p:nvPr/>
        </p:nvPicPr>
        <p:blipFill>
          <a:blip r:embed="rId3"/>
          <a:stretch>
            <a:fillRect/>
          </a:stretch>
        </p:blipFill>
        <p:spPr>
          <a:xfrm>
            <a:off x="3136135" y="609600"/>
            <a:ext cx="5919729" cy="6010141"/>
          </a:xfrm>
          <a:prstGeom prst="rect">
            <a:avLst/>
          </a:prstGeom>
        </p:spPr>
      </p:pic>
    </p:spTree>
    <p:extLst>
      <p:ext uri="{BB962C8B-B14F-4D97-AF65-F5344CB8AC3E}">
        <p14:creationId xmlns:p14="http://schemas.microsoft.com/office/powerpoint/2010/main" val="23242008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dirty="0"/>
              <a:t>تغذیه </a:t>
            </a:r>
            <a:r>
              <a:rPr lang="fa-IR" dirty="0" smtClean="0"/>
              <a:t>فنجانی</a:t>
            </a:r>
            <a:br>
              <a:rPr lang="fa-IR" dirty="0" smtClean="0"/>
            </a:br>
            <a:r>
              <a:rPr lang="en-US" dirty="0"/>
              <a:t>Cup Feeding</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83508" y="127357"/>
            <a:ext cx="4892160" cy="3881437"/>
          </a:xfrm>
          <a:prstGeom prst="rect">
            <a:avLst/>
          </a:prstGeom>
        </p:spPr>
      </p:pic>
      <p:pic>
        <p:nvPicPr>
          <p:cNvPr id="5" name="Picture 4"/>
          <p:cNvPicPr>
            <a:picLocks noChangeAspect="1"/>
          </p:cNvPicPr>
          <p:nvPr/>
        </p:nvPicPr>
        <p:blipFill>
          <a:blip r:embed="rId3"/>
          <a:stretch>
            <a:fillRect/>
          </a:stretch>
        </p:blipFill>
        <p:spPr>
          <a:xfrm>
            <a:off x="3014897" y="4008794"/>
            <a:ext cx="3097036" cy="3005588"/>
          </a:xfrm>
          <a:prstGeom prst="rect">
            <a:avLst/>
          </a:prstGeom>
        </p:spPr>
      </p:pic>
      <p:pic>
        <p:nvPicPr>
          <p:cNvPr id="6" name="Picture 5"/>
          <p:cNvPicPr>
            <a:picLocks noChangeAspect="1"/>
          </p:cNvPicPr>
          <p:nvPr/>
        </p:nvPicPr>
        <p:blipFill>
          <a:blip r:embed="rId4"/>
          <a:stretch>
            <a:fillRect/>
          </a:stretch>
        </p:blipFill>
        <p:spPr>
          <a:xfrm>
            <a:off x="0" y="4008794"/>
            <a:ext cx="2840982" cy="3225064"/>
          </a:xfrm>
          <a:prstGeom prst="rect">
            <a:avLst/>
          </a:prstGeom>
        </p:spPr>
      </p:pic>
      <p:pic>
        <p:nvPicPr>
          <p:cNvPr id="7" name="Picture 6"/>
          <p:cNvPicPr>
            <a:picLocks noChangeAspect="1"/>
          </p:cNvPicPr>
          <p:nvPr/>
        </p:nvPicPr>
        <p:blipFill>
          <a:blip r:embed="rId5"/>
          <a:stretch>
            <a:fillRect/>
          </a:stretch>
        </p:blipFill>
        <p:spPr>
          <a:xfrm>
            <a:off x="6111933" y="2057905"/>
            <a:ext cx="1676545" cy="5175953"/>
          </a:xfrm>
          <a:prstGeom prst="rect">
            <a:avLst/>
          </a:prstGeom>
        </p:spPr>
      </p:pic>
    </p:spTree>
    <p:extLst>
      <p:ext uri="{BB962C8B-B14F-4D97-AF65-F5344CB8AC3E}">
        <p14:creationId xmlns:p14="http://schemas.microsoft.com/office/powerpoint/2010/main" val="8546377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پرولاکتین</a:t>
            </a:r>
            <a:endParaRPr lang="en-US" dirty="0"/>
          </a:p>
        </p:txBody>
      </p:sp>
      <p:sp>
        <p:nvSpPr>
          <p:cNvPr id="3" name="Content Placeholder 2"/>
          <p:cNvSpPr>
            <a:spLocks noGrp="1"/>
          </p:cNvSpPr>
          <p:nvPr>
            <p:ph idx="1"/>
          </p:nvPr>
        </p:nvSpPr>
        <p:spPr/>
        <p:txBody>
          <a:bodyPr/>
          <a:lstStyle/>
          <a:p>
            <a:pPr algn="r" rtl="1"/>
            <a:r>
              <a:rPr lang="fa-IR" dirty="0" smtClean="0"/>
              <a:t>از غده ی هیپوفیز ترشح میشود </a:t>
            </a:r>
          </a:p>
          <a:p>
            <a:pPr algn="r" rtl="1"/>
            <a:r>
              <a:rPr lang="fa-IR" dirty="0" smtClean="0"/>
              <a:t>در دوران بارداری و شیردهی سطح آن افزایش پیدا میکند</a:t>
            </a:r>
          </a:p>
          <a:p>
            <a:pPr algn="r" rtl="1"/>
            <a:r>
              <a:rPr lang="fa-IR" dirty="0" smtClean="0"/>
              <a:t> باعث تحریک تولید شیر مادر می شود</a:t>
            </a:r>
          </a:p>
          <a:p>
            <a:pPr algn="r" rtl="1"/>
            <a:r>
              <a:rPr lang="fa-IR" dirty="0" smtClean="0"/>
              <a:t>مانع از تخمک گذاری در دوران شیردهی می شود </a:t>
            </a:r>
          </a:p>
          <a:p>
            <a:pPr algn="r" rtl="1"/>
            <a:r>
              <a:rPr lang="fa-IR" dirty="0" smtClean="0"/>
              <a:t>پس از توقف شیردهی 1تا 2 هفته بعد به سطح قبل از بارداری می رسد</a:t>
            </a:r>
            <a:endParaRPr lang="fa-IR" dirty="0"/>
          </a:p>
          <a:p>
            <a:pPr marL="0" indent="0" algn="r" rtl="1">
              <a:buNone/>
            </a:pPr>
            <a:endParaRPr lang="fa-IR" dirty="0"/>
          </a:p>
          <a:p>
            <a:pPr algn="r" rtl="1"/>
            <a:endParaRPr lang="en-US" dirty="0"/>
          </a:p>
        </p:txBody>
      </p:sp>
    </p:spTree>
    <p:extLst>
      <p:ext uri="{BB962C8B-B14F-4D97-AF65-F5344CB8AC3E}">
        <p14:creationId xmlns:p14="http://schemas.microsoft.com/office/powerpoint/2010/main" val="1034354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4455" y="1516645"/>
            <a:ext cx="8596668" cy="3880773"/>
          </a:xfrm>
        </p:spPr>
        <p:txBody>
          <a:bodyPr/>
          <a:lstStyle/>
          <a:p>
            <a:pPr algn="r" rtl="1"/>
            <a:r>
              <a:rPr lang="fa-IR" dirty="0"/>
              <a:t>در هنگام بیماری ویا جدايي مادر از شیرخوار. </a:t>
            </a:r>
          </a:p>
          <a:p>
            <a:pPr algn="r" rtl="1"/>
            <a:r>
              <a:rPr lang="fa-IR" dirty="0"/>
              <a:t>در شیرخواری که پستان را نمی گیرد و یا بخصوص در نوزاد نارسی که هنوز آمادگي براي گرفتن پستان را نداشته باشد.</a:t>
            </a:r>
          </a:p>
          <a:p>
            <a:pPr algn="r" rtl="1"/>
            <a:r>
              <a:rPr lang="fa-IR" dirty="0"/>
              <a:t>در نوزاد نارسی که نمی تواند شیرکافی در تغذیه پستانی دریافت کند.</a:t>
            </a:r>
          </a:p>
          <a:p>
            <a:pPr algn="r" rtl="1"/>
            <a:r>
              <a:rPr lang="fa-IR" dirty="0"/>
              <a:t>در هر شیرخواری که بجز تغذیه پستانی نیاز به شیرمکمل داشته باشد.</a:t>
            </a:r>
          </a:p>
          <a:p>
            <a:pPr algn="r" rtl="1"/>
            <a:r>
              <a:rPr lang="fa-IR" dirty="0"/>
              <a:t>روش انتقالی مناسب از لوله تغذیه ویا بطری به پستان در نوزاد نارس و شیرخوار رسیده</a:t>
            </a:r>
          </a:p>
          <a:p>
            <a:pPr algn="r" rtl="1"/>
            <a:r>
              <a:rPr lang="fa-IR" dirty="0"/>
              <a:t>جراحت شدید ویا نوک پستان فرورفته</a:t>
            </a:r>
          </a:p>
          <a:p>
            <a:pPr algn="r" rtl="1"/>
            <a:r>
              <a:rPr lang="fa-IR" dirty="0"/>
              <a:t>شکاف کام</a:t>
            </a:r>
          </a:p>
          <a:p>
            <a:pPr algn="r" rtl="1"/>
            <a:endParaRPr lang="en-US" dirty="0"/>
          </a:p>
        </p:txBody>
      </p:sp>
    </p:spTree>
    <p:extLst>
      <p:ext uri="{BB962C8B-B14F-4D97-AF65-F5344CB8AC3E}">
        <p14:creationId xmlns:p14="http://schemas.microsoft.com/office/powerpoint/2010/main" val="14454770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روش شيردادن بافنجان</a:t>
            </a:r>
          </a:p>
        </p:txBody>
      </p:sp>
      <p:sp>
        <p:nvSpPr>
          <p:cNvPr id="3" name="Content Placeholder 2"/>
          <p:cNvSpPr>
            <a:spLocks noGrp="1"/>
          </p:cNvSpPr>
          <p:nvPr>
            <p:ph idx="1"/>
          </p:nvPr>
        </p:nvSpPr>
        <p:spPr/>
        <p:txBody>
          <a:bodyPr/>
          <a:lstStyle/>
          <a:p>
            <a:pPr algn="r" rtl="1"/>
            <a:r>
              <a:rPr lang="fa-IR" dirty="0"/>
              <a:t>شیرخوار گرسنه،  بیدار  و هوشیار </a:t>
            </a:r>
          </a:p>
          <a:p>
            <a:pPr algn="r" rtl="1"/>
            <a:r>
              <a:rPr lang="fa-IR" dirty="0"/>
              <a:t>بطور تقریبا نشسته</a:t>
            </a:r>
          </a:p>
          <a:p>
            <a:pPr algn="r" rtl="1"/>
            <a:r>
              <a:rPr lang="fa-IR" dirty="0"/>
              <a:t>حفاظت پشت ، سر و گردن </a:t>
            </a:r>
          </a:p>
          <a:p>
            <a:pPr algn="r" rtl="1"/>
            <a:r>
              <a:rPr lang="fa-IR" dirty="0"/>
              <a:t>فنجان  نيمه پر ازشیر  </a:t>
            </a:r>
          </a:p>
          <a:p>
            <a:pPr algn="r" rtl="1"/>
            <a:r>
              <a:rPr lang="fa-IR" dirty="0"/>
              <a:t>تماس فنجان بر روي لب پائين</a:t>
            </a:r>
          </a:p>
          <a:p>
            <a:pPr algn="r" rtl="1"/>
            <a:r>
              <a:rPr lang="fa-IR" dirty="0"/>
              <a:t>کمی كج نمودن فنجان</a:t>
            </a:r>
          </a:p>
          <a:p>
            <a:pPr algn="r" rtl="1"/>
            <a:r>
              <a:rPr lang="fa-IR" dirty="0"/>
              <a:t>عدم فشار به لب پایین</a:t>
            </a:r>
          </a:p>
          <a:p>
            <a:pPr algn="r" rtl="1"/>
            <a:r>
              <a:rPr lang="fa-IR" dirty="0"/>
              <a:t>اجازه به شيرخوار درخوردن شير بصورت لیس زدن</a:t>
            </a:r>
          </a:p>
          <a:p>
            <a:pPr algn="r" rtl="1"/>
            <a:r>
              <a:rPr lang="fa-IR" dirty="0"/>
              <a:t>پرهيز از ريختن شير را به دهان شيرخوار  </a:t>
            </a:r>
          </a:p>
          <a:p>
            <a:pPr algn="r" rtl="1"/>
            <a:endParaRPr lang="fa-IR" dirty="0"/>
          </a:p>
          <a:p>
            <a:pPr algn="r" rtl="1"/>
            <a:endParaRPr lang="en-US" dirty="0"/>
          </a:p>
        </p:txBody>
      </p:sp>
    </p:spTree>
    <p:extLst>
      <p:ext uri="{BB962C8B-B14F-4D97-AF65-F5344CB8AC3E}">
        <p14:creationId xmlns:p14="http://schemas.microsoft.com/office/powerpoint/2010/main" val="1686974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تغذيه با قاشق</a:t>
            </a:r>
            <a:br>
              <a:rPr lang="fa-IR" dirty="0"/>
            </a:br>
            <a:endParaRPr lang="en-US" dirty="0"/>
          </a:p>
        </p:txBody>
      </p:sp>
      <p:sp>
        <p:nvSpPr>
          <p:cNvPr id="3" name="Content Placeholder 2"/>
          <p:cNvSpPr>
            <a:spLocks noGrp="1"/>
          </p:cNvSpPr>
          <p:nvPr>
            <p:ph idx="1"/>
          </p:nvPr>
        </p:nvSpPr>
        <p:spPr>
          <a:xfrm>
            <a:off x="1063700" y="1532586"/>
            <a:ext cx="8596668" cy="4972415"/>
          </a:xfrm>
        </p:spPr>
        <p:txBody>
          <a:bodyPr/>
          <a:lstStyle/>
          <a:p>
            <a:pPr algn="r" rtl="1"/>
            <a:r>
              <a:rPr lang="fa-IR" dirty="0"/>
              <a:t>اين روش مانند روش تغذيه با سرنگ، براي استفاده از مقادير كم شير از قبیل آغوز مناسب است. قرار دادن شير در دهان شيرخوار بايد مستقيما در داخل گونه ها و يا زير زبان انجام شود.</a:t>
            </a:r>
          </a:p>
          <a:p>
            <a:pPr algn="r" rtl="1"/>
            <a:endParaRPr lang="en-US" dirty="0"/>
          </a:p>
        </p:txBody>
      </p:sp>
      <p:pic>
        <p:nvPicPr>
          <p:cNvPr id="4" name="Picture 3"/>
          <p:cNvPicPr>
            <a:picLocks noChangeAspect="1"/>
          </p:cNvPicPr>
          <p:nvPr/>
        </p:nvPicPr>
        <p:blipFill>
          <a:blip r:embed="rId2"/>
          <a:stretch>
            <a:fillRect/>
          </a:stretch>
        </p:blipFill>
        <p:spPr>
          <a:xfrm>
            <a:off x="790813" y="3223287"/>
            <a:ext cx="3810330" cy="3048264"/>
          </a:xfrm>
          <a:prstGeom prst="rect">
            <a:avLst/>
          </a:prstGeom>
        </p:spPr>
      </p:pic>
      <p:pic>
        <p:nvPicPr>
          <p:cNvPr id="5" name="Picture 4"/>
          <p:cNvPicPr>
            <a:picLocks noChangeAspect="1"/>
          </p:cNvPicPr>
          <p:nvPr/>
        </p:nvPicPr>
        <p:blipFill>
          <a:blip r:embed="rId3"/>
          <a:stretch>
            <a:fillRect/>
          </a:stretch>
        </p:blipFill>
        <p:spPr>
          <a:xfrm>
            <a:off x="4874030" y="3456737"/>
            <a:ext cx="4267570" cy="3048264"/>
          </a:xfrm>
          <a:prstGeom prst="rect">
            <a:avLst/>
          </a:prstGeom>
        </p:spPr>
      </p:pic>
    </p:spTree>
    <p:extLst>
      <p:ext uri="{BB962C8B-B14F-4D97-AF65-F5344CB8AC3E}">
        <p14:creationId xmlns:p14="http://schemas.microsoft.com/office/powerpoint/2010/main" val="7089554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تغذيه با سرنگ </a:t>
            </a:r>
            <a:br>
              <a:rPr lang="fa-IR" dirty="0"/>
            </a:br>
            <a:endParaRPr lang="en-US" dirty="0"/>
          </a:p>
        </p:txBody>
      </p:sp>
      <p:sp>
        <p:nvSpPr>
          <p:cNvPr id="3" name="Content Placeholder 2"/>
          <p:cNvSpPr>
            <a:spLocks noGrp="1"/>
          </p:cNvSpPr>
          <p:nvPr>
            <p:ph idx="1"/>
          </p:nvPr>
        </p:nvSpPr>
        <p:spPr>
          <a:xfrm>
            <a:off x="677334" y="1777285"/>
            <a:ext cx="8596668" cy="4264077"/>
          </a:xfrm>
        </p:spPr>
        <p:txBody>
          <a:bodyPr/>
          <a:lstStyle/>
          <a:p>
            <a:pPr algn="r" rtl="1"/>
            <a:r>
              <a:rPr lang="fa-IR" dirty="0" smtClean="0"/>
              <a:t>در </a:t>
            </a:r>
            <a:r>
              <a:rPr lang="fa-IR" dirty="0"/>
              <a:t>صورت مكيدن،  شير بايد از سرنگ به آرامي در حين مكيدن، </a:t>
            </a:r>
            <a:r>
              <a:rPr lang="fa-IR" dirty="0" smtClean="0"/>
              <a:t>قطره </a:t>
            </a:r>
            <a:r>
              <a:rPr lang="fa-IR" dirty="0"/>
              <a:t>قطره حداكثر تا نيم ميلي ليتر و به آهستگي به داخل گونه يا زير زبان به دهان شيرخوار ريخته شود </a:t>
            </a:r>
            <a:r>
              <a:rPr lang="fa-IR" dirty="0" smtClean="0"/>
              <a:t>.</a:t>
            </a:r>
          </a:p>
          <a:p>
            <a:pPr algn="r" rtl="1"/>
            <a:endParaRPr lang="fa-IR" dirty="0"/>
          </a:p>
          <a:p>
            <a:pPr algn="r" rtl="1"/>
            <a:r>
              <a:rPr lang="fa-IR" dirty="0"/>
              <a:t>درنوزاد نارس بایستی تنها سرنگ های 2 میلی لیتری مورد استفاده قرار گیرد، سرنگ های با حجم بیشتر ممکن است خطرناک باشد چرا که ممکن است با ریختن حجم زیادی ازشیر به دهان نوزاد باعث آسپیراسیون او شود.</a:t>
            </a:r>
          </a:p>
          <a:p>
            <a:pPr algn="r" rtl="1"/>
            <a:r>
              <a:rPr lang="fa-IR" dirty="0"/>
              <a:t>انواع:	</a:t>
            </a:r>
            <a:endParaRPr lang="fa-IR" dirty="0" smtClean="0"/>
          </a:p>
          <a:p>
            <a:pPr marL="0" indent="0" algn="r" rtl="1">
              <a:buNone/>
            </a:pPr>
            <a:endParaRPr lang="fa-IR" dirty="0"/>
          </a:p>
          <a:p>
            <a:pPr marL="0" indent="0" algn="r" rtl="1">
              <a:buNone/>
            </a:pPr>
            <a:r>
              <a:rPr lang="fa-IR" dirty="0" smtClean="0"/>
              <a:t>سرنگ </a:t>
            </a:r>
            <a:r>
              <a:rPr lang="fa-IR" dirty="0"/>
              <a:t>های معمولی، سرنگ های مخصوص دندانپزشکی، و یا استفاده از رابط سلیکونی سرنگ (</a:t>
            </a:r>
            <a:r>
              <a:rPr lang="en-US" dirty="0"/>
              <a:t>Finger </a:t>
            </a:r>
            <a:r>
              <a:rPr lang="en-US" dirty="0" smtClean="0"/>
              <a:t>Feede</a:t>
            </a:r>
            <a:r>
              <a:rPr lang="en-US" dirty="0"/>
              <a:t>r</a:t>
            </a:r>
            <a:r>
              <a:rPr lang="en-US" dirty="0" smtClean="0"/>
              <a:t> </a:t>
            </a:r>
            <a:r>
              <a:rPr lang="fa-IR" dirty="0" smtClean="0"/>
              <a:t>)</a:t>
            </a:r>
            <a:endParaRPr lang="en-US" dirty="0"/>
          </a:p>
          <a:p>
            <a:pPr algn="r" rtl="1"/>
            <a:endParaRPr lang="en-US" dirty="0"/>
          </a:p>
          <a:p>
            <a:pPr algn="r" rtl="1"/>
            <a:endParaRPr lang="en-US" dirty="0"/>
          </a:p>
        </p:txBody>
      </p:sp>
    </p:spTree>
    <p:extLst>
      <p:ext uri="{BB962C8B-B14F-4D97-AF65-F5344CB8AC3E}">
        <p14:creationId xmlns:p14="http://schemas.microsoft.com/office/powerpoint/2010/main" val="29858719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723894" y="-361439"/>
            <a:ext cx="8254699" cy="4944285"/>
          </a:xfrm>
          <a:prstGeom prst="rect">
            <a:avLst/>
          </a:prstGeom>
        </p:spPr>
      </p:pic>
      <p:pic>
        <p:nvPicPr>
          <p:cNvPr id="4" name="Content Placeholder 3"/>
          <p:cNvPicPr>
            <a:picLocks noGrp="1" noChangeAspect="1"/>
          </p:cNvPicPr>
          <p:nvPr>
            <p:ph idx="1"/>
          </p:nvPr>
        </p:nvPicPr>
        <p:blipFill>
          <a:blip r:embed="rId3"/>
          <a:stretch>
            <a:fillRect/>
          </a:stretch>
        </p:blipFill>
        <p:spPr>
          <a:xfrm>
            <a:off x="323872" y="-96070"/>
            <a:ext cx="5948140" cy="5333687"/>
          </a:xfrm>
          <a:prstGeom prst="rect">
            <a:avLst/>
          </a:prstGeom>
        </p:spPr>
      </p:pic>
      <p:pic>
        <p:nvPicPr>
          <p:cNvPr id="5" name="Picture 4"/>
          <p:cNvPicPr>
            <a:picLocks noChangeAspect="1"/>
          </p:cNvPicPr>
          <p:nvPr/>
        </p:nvPicPr>
        <p:blipFill>
          <a:blip r:embed="rId4"/>
          <a:stretch>
            <a:fillRect/>
          </a:stretch>
        </p:blipFill>
        <p:spPr>
          <a:xfrm>
            <a:off x="6053071" y="2767229"/>
            <a:ext cx="5303980" cy="4090771"/>
          </a:xfrm>
          <a:prstGeom prst="rect">
            <a:avLst/>
          </a:prstGeom>
        </p:spPr>
      </p:pic>
    </p:spTree>
    <p:extLst>
      <p:ext uri="{BB962C8B-B14F-4D97-AF65-F5344CB8AC3E}">
        <p14:creationId xmlns:p14="http://schemas.microsoft.com/office/powerpoint/2010/main" val="9076091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تغذیه انگشتی</a:t>
            </a:r>
            <a:r>
              <a:rPr lang="en-US" dirty="0"/>
              <a:t>Finger feeding</a:t>
            </a:r>
            <a:br>
              <a:rPr lang="en-US" dirty="0"/>
            </a:br>
            <a:endParaRPr lang="en-US" dirty="0"/>
          </a:p>
        </p:txBody>
      </p:sp>
      <p:sp>
        <p:nvSpPr>
          <p:cNvPr id="3" name="Content Placeholder 2"/>
          <p:cNvSpPr>
            <a:spLocks noGrp="1"/>
          </p:cNvSpPr>
          <p:nvPr>
            <p:ph idx="1"/>
          </p:nvPr>
        </p:nvSpPr>
        <p:spPr/>
        <p:txBody>
          <a:bodyPr/>
          <a:lstStyle/>
          <a:p>
            <a:pPr algn="r" rtl="1"/>
            <a:r>
              <a:rPr lang="fa-IR" dirty="0"/>
              <a:t>روش شيردادن با انگشت روش مناسبتري نسبت به استفاده از بطری (نيپل مصنوعي) است.</a:t>
            </a:r>
          </a:p>
          <a:p>
            <a:pPr algn="r" rtl="1"/>
            <a:r>
              <a:rPr lang="fa-IR" dirty="0"/>
              <a:t>این روش باید به دوره های کوتاه مدت و فقط به هنگامی که دیگرهیچ انتخابی درانجام روش های جایگزین در تغذیه با شیرمادر وجود ندارد، محدود شود.</a:t>
            </a:r>
          </a:p>
          <a:p>
            <a:pPr algn="r" rtl="1"/>
            <a:r>
              <a:rPr lang="fa-IR" dirty="0"/>
              <a:t>اگرچه این روش معمولاً نوزاد مشتاق به مکیدن و بلعیدن شیر می کند، اما باید احتیاط شود که شیرسریعا به دهان نوزاد وارد نشود که از به گلو پریدن جلوگیری کند.</a:t>
            </a:r>
          </a:p>
          <a:p>
            <a:pPr algn="r" rtl="1"/>
            <a:r>
              <a:rPr lang="fa-IR" dirty="0"/>
              <a:t>برای تغذیه انگشتی می توان از مکمل رسان های شیردهی  بنحوی استفاده کرد که لوله تغذیه را در قسمت داخلي بند آخر انگشت اشاره نگهداشته و سپس همين قسمت را در تماس با سقف دهان شيرخوار قرار داد.</a:t>
            </a:r>
          </a:p>
          <a:p>
            <a:pPr algn="r" rtl="1"/>
            <a:endParaRPr lang="en-US" dirty="0"/>
          </a:p>
        </p:txBody>
      </p:sp>
    </p:spTree>
    <p:extLst>
      <p:ext uri="{BB962C8B-B14F-4D97-AF65-F5344CB8AC3E}">
        <p14:creationId xmlns:p14="http://schemas.microsoft.com/office/powerpoint/2010/main" val="16477980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0011" y="215878"/>
            <a:ext cx="5184412" cy="2990961"/>
          </a:xfrm>
          <a:prstGeom prst="rect">
            <a:avLst/>
          </a:prstGeom>
        </p:spPr>
      </p:pic>
      <p:pic>
        <p:nvPicPr>
          <p:cNvPr id="5" name="Picture 4"/>
          <p:cNvPicPr>
            <a:picLocks noChangeAspect="1"/>
          </p:cNvPicPr>
          <p:nvPr/>
        </p:nvPicPr>
        <p:blipFill>
          <a:blip r:embed="rId3"/>
          <a:stretch>
            <a:fillRect/>
          </a:stretch>
        </p:blipFill>
        <p:spPr>
          <a:xfrm>
            <a:off x="5422578" y="263432"/>
            <a:ext cx="3743268" cy="2895851"/>
          </a:xfrm>
          <a:prstGeom prst="rect">
            <a:avLst/>
          </a:prstGeom>
        </p:spPr>
      </p:pic>
      <p:pic>
        <p:nvPicPr>
          <p:cNvPr id="6" name="Picture 5"/>
          <p:cNvPicPr>
            <a:picLocks noChangeAspect="1"/>
          </p:cNvPicPr>
          <p:nvPr/>
        </p:nvPicPr>
        <p:blipFill>
          <a:blip r:embed="rId4"/>
          <a:stretch>
            <a:fillRect/>
          </a:stretch>
        </p:blipFill>
        <p:spPr>
          <a:xfrm>
            <a:off x="435835" y="3407578"/>
            <a:ext cx="9169179" cy="3103810"/>
          </a:xfrm>
          <a:prstGeom prst="rect">
            <a:avLst/>
          </a:prstGeom>
        </p:spPr>
      </p:pic>
    </p:spTree>
    <p:extLst>
      <p:ext uri="{BB962C8B-B14F-4D97-AF65-F5344CB8AC3E}">
        <p14:creationId xmlns:p14="http://schemas.microsoft.com/office/powerpoint/2010/main" val="37139746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تغذيه با بطري </a:t>
            </a:r>
            <a:br>
              <a:rPr lang="fa-IR" dirty="0"/>
            </a:br>
            <a:endParaRPr lang="en-US" dirty="0"/>
          </a:p>
        </p:txBody>
      </p:sp>
      <p:sp>
        <p:nvSpPr>
          <p:cNvPr id="3" name="Content Placeholder 2"/>
          <p:cNvSpPr>
            <a:spLocks noGrp="1"/>
          </p:cNvSpPr>
          <p:nvPr>
            <p:ph idx="1"/>
          </p:nvPr>
        </p:nvSpPr>
        <p:spPr/>
        <p:txBody>
          <a:bodyPr/>
          <a:lstStyle/>
          <a:p>
            <a:pPr algn="r" rtl="1"/>
            <a:r>
              <a:rPr lang="fa-IR" dirty="0" smtClean="0"/>
              <a:t>تاثیر </a:t>
            </a:r>
            <a:r>
              <a:rPr lang="fa-IR" dirty="0"/>
              <a:t>منفی روی دفعات و طول مدت تغذیه با شیرمادر</a:t>
            </a:r>
          </a:p>
          <a:p>
            <a:pPr algn="r" rtl="1"/>
            <a:r>
              <a:rPr lang="fa-IR" dirty="0"/>
              <a:t>کاهش ثبات فیزیولوژیکی در نوزادان نارس مهمترین اشکال در تغذیه با بطری است موجب :</a:t>
            </a:r>
          </a:p>
          <a:p>
            <a:pPr algn="r" rtl="1"/>
            <a:r>
              <a:rPr lang="fa-IR" dirty="0"/>
              <a:t>کاهش اشباع اکسیژن، </a:t>
            </a:r>
          </a:p>
          <a:p>
            <a:pPr algn="r" rtl="1"/>
            <a:r>
              <a:rPr lang="fa-IR" dirty="0"/>
              <a:t>افزایش سرعت ضربان قلب، و</a:t>
            </a:r>
          </a:p>
          <a:p>
            <a:pPr algn="r" rtl="1"/>
            <a:r>
              <a:rPr lang="fa-IR" dirty="0"/>
              <a:t> افزایش سرعت تنفس در مقایسه با شیرخوردن از پستان می شود </a:t>
            </a:r>
          </a:p>
          <a:p>
            <a:pPr algn="r" rtl="1"/>
            <a:endParaRPr lang="en-US" dirty="0"/>
          </a:p>
        </p:txBody>
      </p:sp>
    </p:spTree>
    <p:extLst>
      <p:ext uri="{BB962C8B-B14F-4D97-AF65-F5344CB8AC3E}">
        <p14:creationId xmlns:p14="http://schemas.microsoft.com/office/powerpoint/2010/main" val="38801263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عوارض استفاده از تغذيه با بطري </a:t>
            </a:r>
            <a:br>
              <a:rPr lang="fa-IR" dirty="0"/>
            </a:br>
            <a:endParaRPr lang="en-US" dirty="0"/>
          </a:p>
        </p:txBody>
      </p:sp>
      <p:sp>
        <p:nvSpPr>
          <p:cNvPr id="3" name="Content Placeholder 2"/>
          <p:cNvSpPr>
            <a:spLocks noGrp="1"/>
          </p:cNvSpPr>
          <p:nvPr>
            <p:ph idx="1"/>
          </p:nvPr>
        </p:nvSpPr>
        <p:spPr/>
        <p:txBody>
          <a:bodyPr/>
          <a:lstStyle/>
          <a:p>
            <a:pPr algn="r" rtl="1"/>
            <a:r>
              <a:rPr lang="fa-IR" dirty="0"/>
              <a:t>اشكال در گرفتن صحيح پستان و تشويق به عمل مكيدن نامناسب</a:t>
            </a:r>
          </a:p>
          <a:p>
            <a:pPr algn="r" rtl="1"/>
            <a:r>
              <a:rPr lang="fa-IR" dirty="0"/>
              <a:t>تقويت حركات غلط در فك و زبان</a:t>
            </a:r>
          </a:p>
          <a:p>
            <a:pPr algn="r" rtl="1"/>
            <a:r>
              <a:rPr lang="fa-IR" dirty="0"/>
              <a:t>كاهش دفعات و طول مدت شيردهي</a:t>
            </a:r>
          </a:p>
          <a:p>
            <a:pPr algn="r" rtl="1"/>
            <a:r>
              <a:rPr lang="fa-IR" dirty="0"/>
              <a:t>كاهش توليد شير مادر </a:t>
            </a:r>
          </a:p>
          <a:p>
            <a:pPr algn="r" rtl="1"/>
            <a:r>
              <a:rPr lang="fa-IR" dirty="0"/>
              <a:t>عفونت: كانديدا ، عفونت‌هاي مكرر گوش و اسهال</a:t>
            </a:r>
          </a:p>
          <a:p>
            <a:pPr algn="r" rtl="1"/>
            <a:r>
              <a:rPr lang="fa-IR" dirty="0"/>
              <a:t>مشكلا‌ت دنداني: پوسيدگي و ناهنجاري‌هاي دهان و دندان </a:t>
            </a:r>
          </a:p>
          <a:p>
            <a:pPr algn="r" rtl="1"/>
            <a:r>
              <a:rPr lang="fa-IR" dirty="0"/>
              <a:t>مشكلا‌ت عصبي رفتاري </a:t>
            </a:r>
          </a:p>
          <a:p>
            <a:pPr algn="r" rtl="1"/>
            <a:r>
              <a:rPr lang="fa-IR" dirty="0"/>
              <a:t>اختلا‌ل در تنفس و كاهش اشباع اكسيژن خون</a:t>
            </a:r>
          </a:p>
          <a:p>
            <a:pPr algn="r" rtl="1"/>
            <a:r>
              <a:rPr lang="fa-IR" dirty="0"/>
              <a:t>وابستگي</a:t>
            </a:r>
          </a:p>
          <a:p>
            <a:pPr algn="r" rtl="1"/>
            <a:endParaRPr lang="fa-IR" dirty="0"/>
          </a:p>
          <a:p>
            <a:pPr algn="r" rtl="1"/>
            <a:endParaRPr lang="en-US" dirty="0"/>
          </a:p>
        </p:txBody>
      </p:sp>
    </p:spTree>
    <p:extLst>
      <p:ext uri="{BB962C8B-B14F-4D97-AF65-F5344CB8AC3E}">
        <p14:creationId xmlns:p14="http://schemas.microsoft.com/office/powerpoint/2010/main" val="31139614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تغذيه مخلوط (با بطري و پستان مادر)</a:t>
            </a:r>
          </a:p>
        </p:txBody>
      </p:sp>
      <p:sp>
        <p:nvSpPr>
          <p:cNvPr id="3" name="Content Placeholder 2"/>
          <p:cNvSpPr>
            <a:spLocks noGrp="1"/>
          </p:cNvSpPr>
          <p:nvPr>
            <p:ph idx="1"/>
          </p:nvPr>
        </p:nvSpPr>
        <p:spPr/>
        <p:txBody>
          <a:bodyPr/>
          <a:lstStyle/>
          <a:p>
            <a:pPr algn="r" rtl="1"/>
            <a:r>
              <a:rPr lang="fa-IR" dirty="0"/>
              <a:t>عموماً بعد از گذشت 4 تا 6 هفته بعد از تولد و در نوزادان ترم و سالم</a:t>
            </a:r>
          </a:p>
          <a:p>
            <a:pPr algn="r" rtl="1"/>
            <a:endParaRPr lang="fa-IR" dirty="0"/>
          </a:p>
          <a:p>
            <a:pPr algn="r" rtl="1"/>
            <a:r>
              <a:rPr lang="fa-IR" dirty="0"/>
              <a:t>سردرگمي در گرفتن پستان در استفاده از بطري در نوزادان نارس تا رسيدن به سن 37هفتگي</a:t>
            </a:r>
          </a:p>
          <a:p>
            <a:pPr algn="r" rtl="1"/>
            <a:endParaRPr lang="en-US" dirty="0"/>
          </a:p>
        </p:txBody>
      </p:sp>
    </p:spTree>
    <p:extLst>
      <p:ext uri="{BB962C8B-B14F-4D97-AF65-F5344CB8AC3E}">
        <p14:creationId xmlns:p14="http://schemas.microsoft.com/office/powerpoint/2010/main" val="29860490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914401"/>
            <a:ext cx="8596668" cy="5126962"/>
          </a:xfrm>
        </p:spPr>
        <p:txBody>
          <a:bodyPr>
            <a:normAutofit/>
          </a:bodyPr>
          <a:lstStyle/>
          <a:p>
            <a:pPr algn="r" rtl="1"/>
            <a:r>
              <a:rPr lang="fa-IR" dirty="0"/>
              <a:t>اكسي </a:t>
            </a:r>
            <a:r>
              <a:rPr lang="fa-IR" dirty="0" smtClean="0"/>
              <a:t>توسين:</a:t>
            </a:r>
          </a:p>
          <a:p>
            <a:pPr algn="r" rtl="1"/>
            <a:r>
              <a:rPr lang="fa-IR" dirty="0" smtClean="0"/>
              <a:t> ترشح از </a:t>
            </a:r>
            <a:r>
              <a:rPr lang="fa-IR" dirty="0"/>
              <a:t>بخش خلفي هيپوفيز</a:t>
            </a:r>
          </a:p>
          <a:p>
            <a:pPr marL="0" indent="0" algn="r" rtl="1">
              <a:buNone/>
            </a:pPr>
            <a:endParaRPr lang="fa-IR" dirty="0" smtClean="0"/>
          </a:p>
          <a:p>
            <a:pPr algn="r" rtl="1"/>
            <a:endParaRPr lang="fa-IR" dirty="0"/>
          </a:p>
          <a:p>
            <a:pPr algn="r" rtl="1"/>
            <a:r>
              <a:rPr lang="fa-IR" dirty="0"/>
              <a:t>رفلكس اكسي توسين: رفلکس فوران شیر یا ترشح </a:t>
            </a:r>
            <a:r>
              <a:rPr lang="fa-IR" dirty="0" smtClean="0"/>
              <a:t>شير</a:t>
            </a:r>
            <a:endParaRPr lang="en-US" dirty="0"/>
          </a:p>
          <a:p>
            <a:pPr algn="r" rtl="1"/>
            <a:r>
              <a:rPr lang="fa-IR" dirty="0"/>
              <a:t>اكسي توسين با مكيدن شيرخوار و تحريك نوك پستان از هيپوفيز ترشح شده و </a:t>
            </a:r>
          </a:p>
          <a:p>
            <a:pPr marL="0" indent="0" algn="r" rtl="1">
              <a:buNone/>
            </a:pPr>
            <a:r>
              <a:rPr lang="fa-IR" dirty="0" smtClean="0"/>
              <a:t> با </a:t>
            </a:r>
            <a:r>
              <a:rPr lang="fa-IR" dirty="0"/>
              <a:t>جريان خون به پستان مي رسد. </a:t>
            </a:r>
          </a:p>
          <a:p>
            <a:pPr algn="r" rtl="1"/>
            <a:r>
              <a:rPr lang="fa-IR" dirty="0" smtClean="0"/>
              <a:t>با </a:t>
            </a:r>
            <a:r>
              <a:rPr lang="fa-IR" dirty="0"/>
              <a:t>منقبض نمودن سلول هاي اطراف آلوئول ها شير را به جريان مي اندازد. </a:t>
            </a:r>
          </a:p>
          <a:p>
            <a:pPr marL="0" indent="0" algn="r" rtl="1">
              <a:buNone/>
            </a:pPr>
            <a:r>
              <a:rPr lang="fa-IR" dirty="0" smtClean="0"/>
              <a:t> </a:t>
            </a:r>
            <a:endParaRPr lang="fa-IR" dirty="0"/>
          </a:p>
          <a:p>
            <a:pPr algn="r" rtl="1"/>
            <a:endParaRPr lang="fa-IR" dirty="0"/>
          </a:p>
          <a:p>
            <a:pPr algn="r" rtl="1"/>
            <a:endParaRPr lang="en-US" dirty="0"/>
          </a:p>
        </p:txBody>
      </p:sp>
    </p:spTree>
    <p:extLst>
      <p:ext uri="{BB962C8B-B14F-4D97-AF65-F5344CB8AC3E}">
        <p14:creationId xmlns:p14="http://schemas.microsoft.com/office/powerpoint/2010/main" val="33664193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روش تغذیه کمکی">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643945" y="566670"/>
            <a:ext cx="9040968" cy="5475355"/>
          </a:xfrm>
        </p:spPr>
      </p:pic>
    </p:spTree>
    <p:extLst>
      <p:ext uri="{BB962C8B-B14F-4D97-AF65-F5344CB8AC3E}">
        <p14:creationId xmlns:p14="http://schemas.microsoft.com/office/powerpoint/2010/main" val="3160521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a:t>از توجه شما سپاسگزاریم</a:t>
            </a:r>
            <a:endParaRPr lang="en-US" dirty="0"/>
          </a:p>
        </p:txBody>
      </p:sp>
      <p:pic>
        <p:nvPicPr>
          <p:cNvPr id="4" name="Content Placeholder 3"/>
          <p:cNvPicPr>
            <a:picLocks noGrp="1" noChangeAspect="1"/>
          </p:cNvPicPr>
          <p:nvPr>
            <p:ph idx="1"/>
          </p:nvPr>
        </p:nvPicPr>
        <p:blipFill>
          <a:blip r:embed="rId2"/>
          <a:stretch>
            <a:fillRect/>
          </a:stretch>
        </p:blipFill>
        <p:spPr>
          <a:xfrm>
            <a:off x="2330125" y="2333313"/>
            <a:ext cx="5291787" cy="3535986"/>
          </a:xfrm>
          <a:prstGeom prst="rect">
            <a:avLst/>
          </a:prstGeom>
        </p:spPr>
      </p:pic>
    </p:spTree>
    <p:extLst>
      <p:ext uri="{BB962C8B-B14F-4D97-AF65-F5344CB8AC3E}">
        <p14:creationId xmlns:p14="http://schemas.microsoft.com/office/powerpoint/2010/main" val="27727768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dirty="0"/>
              <a:t>نشانه هاي فعال بودن رفلكس اكسي توسين </a:t>
            </a:r>
            <a:r>
              <a:rPr lang="fa-IR" dirty="0" smtClean="0"/>
              <a:t>: </a:t>
            </a:r>
            <a:r>
              <a:rPr lang="fa-IR" dirty="0"/>
              <a:t/>
            </a:r>
            <a:br>
              <a:rPr lang="fa-IR" dirty="0"/>
            </a:br>
            <a:endParaRPr lang="en-US" dirty="0"/>
          </a:p>
        </p:txBody>
      </p:sp>
      <p:sp>
        <p:nvSpPr>
          <p:cNvPr id="3" name="Content Placeholder 2"/>
          <p:cNvSpPr>
            <a:spLocks noGrp="1"/>
          </p:cNvSpPr>
          <p:nvPr>
            <p:ph idx="1"/>
          </p:nvPr>
        </p:nvSpPr>
        <p:spPr>
          <a:xfrm>
            <a:off x="677334" y="1596981"/>
            <a:ext cx="8596668" cy="4444382"/>
          </a:xfrm>
        </p:spPr>
        <p:txBody>
          <a:bodyPr>
            <a:normAutofit lnSpcReduction="10000"/>
          </a:bodyPr>
          <a:lstStyle/>
          <a:p>
            <a:pPr algn="r" rtl="1"/>
            <a:r>
              <a:rPr lang="fa-IR" dirty="0"/>
              <a:t>احساس فشار در پستان ها</a:t>
            </a:r>
          </a:p>
          <a:p>
            <a:pPr algn="r" rtl="1"/>
            <a:r>
              <a:rPr lang="fa-IR" dirty="0"/>
              <a:t> جريان يافتن شير از پستان هنگام فكركردن به شيرخوار</a:t>
            </a:r>
          </a:p>
          <a:p>
            <a:pPr algn="r" rtl="1"/>
            <a:r>
              <a:rPr lang="fa-IR" dirty="0"/>
              <a:t> خيس شدن پستان ديگر هنگام تغذيه شيرخوار</a:t>
            </a:r>
          </a:p>
          <a:p>
            <a:pPr algn="r" rtl="1"/>
            <a:r>
              <a:rPr lang="fa-IR" dirty="0"/>
              <a:t> احساس درد رحمي</a:t>
            </a:r>
          </a:p>
          <a:p>
            <a:pPr algn="r" rtl="1"/>
            <a:r>
              <a:rPr lang="fa-IR" dirty="0"/>
              <a:t> بلع منظم شيرخوار و ديدن شير در گوشه دهان او</a:t>
            </a:r>
          </a:p>
          <a:p>
            <a:pPr marL="0" indent="0" algn="r" rtl="1">
              <a:buNone/>
            </a:pPr>
            <a:endParaRPr lang="fa-IR" dirty="0"/>
          </a:p>
          <a:p>
            <a:pPr marL="0" indent="0" algn="r" rtl="1">
              <a:buNone/>
            </a:pPr>
            <a:endParaRPr lang="fa-IR" dirty="0"/>
          </a:p>
          <a:p>
            <a:pPr algn="r" rtl="1"/>
            <a:r>
              <a:rPr lang="fa-IR" dirty="0"/>
              <a:t>بديهي است كه احساس درد، ترس، ترديد و نگراني و نداشتن اعتماد به نفس در توانائي خود در شيردهي، رفلكس اكسي توسين را مهار مي كند. </a:t>
            </a:r>
          </a:p>
          <a:p>
            <a:pPr algn="r" rtl="1"/>
            <a:endParaRPr lang="fa-IR" dirty="0"/>
          </a:p>
          <a:p>
            <a:pPr algn="r" rtl="1"/>
            <a:r>
              <a:rPr lang="fa-IR" dirty="0"/>
              <a:t>در عوض احساسات خوب مادر مثل اعتماد به نفس، فكر كردن به شيرخوار و شنيدن صداي او اين رفلكس را تحريك مي كند.</a:t>
            </a:r>
          </a:p>
          <a:p>
            <a:pPr algn="r" rtl="1"/>
            <a:endParaRPr lang="fa-IR" dirty="0"/>
          </a:p>
        </p:txBody>
      </p:sp>
    </p:spTree>
    <p:extLst>
      <p:ext uri="{BB962C8B-B14F-4D97-AF65-F5344CB8AC3E}">
        <p14:creationId xmlns:p14="http://schemas.microsoft.com/office/powerpoint/2010/main" val="26208361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رفلکس تخلیه پستان:</a:t>
            </a:r>
            <a:endParaRPr lang="en-US" dirty="0"/>
          </a:p>
        </p:txBody>
      </p:sp>
      <p:sp>
        <p:nvSpPr>
          <p:cNvPr id="3" name="Content Placeholder 2"/>
          <p:cNvSpPr>
            <a:spLocks noGrp="1"/>
          </p:cNvSpPr>
          <p:nvPr>
            <p:ph idx="1"/>
          </p:nvPr>
        </p:nvSpPr>
        <p:spPr/>
        <p:txBody>
          <a:bodyPr/>
          <a:lstStyle/>
          <a:p>
            <a:pPr algn="r" rtl="1"/>
            <a:r>
              <a:rPr lang="fa-IR" dirty="0"/>
              <a:t>سومين رفلكس مهم كه در خود پستان وجود دارد، تأثير تخليه پستان است. اگر پستان، پُر باقي بماند، حتي با وجود رفلكس هاي پرولاكتين و اكسي توسين نيز توليد شير متوقف خواهد شد. </a:t>
            </a:r>
          </a:p>
          <a:p>
            <a:pPr algn="r" rtl="1"/>
            <a:endParaRPr lang="fa-IR" dirty="0" smtClean="0"/>
          </a:p>
          <a:p>
            <a:pPr algn="r" rtl="1"/>
            <a:endParaRPr lang="fa-IR" dirty="0"/>
          </a:p>
          <a:p>
            <a:pPr algn="r" rtl="1"/>
            <a:endParaRPr lang="fa-IR" dirty="0" smtClean="0"/>
          </a:p>
          <a:p>
            <a:pPr algn="r" rtl="1"/>
            <a:r>
              <a:rPr lang="fa-IR" dirty="0" smtClean="0"/>
              <a:t>در </a:t>
            </a:r>
            <a:r>
              <a:rPr lang="fa-IR" dirty="0"/>
              <a:t>روزهاي اول بعد از زايمان، پستان ها خالي و نرم به نظر مي رسند و فقط مقدار كمي كلستروم (آغوز) ترشح مي كنند. </a:t>
            </a:r>
          </a:p>
          <a:p>
            <a:pPr algn="r" rtl="1"/>
            <a:r>
              <a:rPr lang="fa-IR" dirty="0"/>
              <a:t>در روزهای بعد،  پر و سفت تر شده و به اصطلاح شير جريان مي يابد </a:t>
            </a:r>
          </a:p>
          <a:p>
            <a:pPr algn="r" rtl="1"/>
            <a:r>
              <a:rPr lang="en-US" dirty="0" smtClean="0"/>
              <a:t> </a:t>
            </a:r>
            <a:r>
              <a:rPr lang="fa-IR" dirty="0"/>
              <a:t>پس از چند روز مجدداً پستان ها خالي تر و نرم تر به نظر مي رسند. طبيعي بودن اين حالات را بايد به مادران گوشزد كرد و نگراني آنها را برطرف نمود.</a:t>
            </a:r>
          </a:p>
          <a:p>
            <a:pPr algn="r" rtl="1"/>
            <a:endParaRPr lang="en-US" dirty="0"/>
          </a:p>
        </p:txBody>
      </p:sp>
    </p:spTree>
    <p:extLst>
      <p:ext uri="{BB962C8B-B14F-4D97-AF65-F5344CB8AC3E}">
        <p14:creationId xmlns:p14="http://schemas.microsoft.com/office/powerpoint/2010/main" val="1170847524"/>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771</TotalTime>
  <Words>5176</Words>
  <Application>Microsoft Office PowerPoint</Application>
  <PresentationFormat>Widescreen</PresentationFormat>
  <Paragraphs>429</Paragraphs>
  <Slides>71</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B Nazanin</vt:lpstr>
      <vt:lpstr>Tahoma</vt:lpstr>
      <vt:lpstr>Times New Roman</vt:lpstr>
      <vt:lpstr>Trebuchet MS</vt:lpstr>
      <vt:lpstr>Wingdings 3</vt:lpstr>
      <vt:lpstr>Facet</vt:lpstr>
      <vt:lpstr>PowerPoint Presentation</vt:lpstr>
      <vt:lpstr>مقدمه</vt:lpstr>
      <vt:lpstr>آناتومي فیزیولوژی </vt:lpstr>
      <vt:lpstr>PowerPoint Presentation</vt:lpstr>
      <vt:lpstr>نقش هورمونها در شیردهی</vt:lpstr>
      <vt:lpstr>پرولاکتین</vt:lpstr>
      <vt:lpstr>PowerPoint Presentation</vt:lpstr>
      <vt:lpstr>نشانه هاي فعال بودن رفلكس اكسي توسين :  </vt:lpstr>
      <vt:lpstr>رفلکس تخلیه پستان:</vt:lpstr>
      <vt:lpstr>PowerPoint Presentation</vt:lpstr>
      <vt:lpstr>فواید تغذیه با شیر مادر برای مادران  </vt:lpstr>
      <vt:lpstr>تغییرات در ترکیب شیر مادر</vt:lpstr>
      <vt:lpstr>PowerPoint Presentation</vt:lpstr>
      <vt:lpstr>PowerPoint Presentation</vt:lpstr>
      <vt:lpstr>اولين تغذيه با شير مادر و هم اتاقي مادر و نوزاد</vt:lpstr>
      <vt:lpstr>PowerPoint Presentation</vt:lpstr>
      <vt:lpstr>جنبه هاي تغذيه اي شير مادر </vt:lpstr>
      <vt:lpstr>PowerPoint Presentation</vt:lpstr>
      <vt:lpstr>PowerPoint Presentation</vt:lpstr>
      <vt:lpstr>PowerPoint Presentation</vt:lpstr>
      <vt:lpstr>مکیدن طبیعی</vt:lpstr>
      <vt:lpstr>بلعیدن</vt:lpstr>
      <vt:lpstr>ارزیابی بالینی تغذیه پستانی Clinical Breastfeeding Assessment </vt:lpstr>
      <vt:lpstr>وضعیت شیردهی</vt:lpstr>
      <vt:lpstr>Cross-cradle hold گهواره ای متقاطع</vt:lpstr>
      <vt:lpstr> زير بغلی</vt:lpstr>
      <vt:lpstr>Side Lying  خوابیده به پهلو  </vt:lpstr>
      <vt:lpstr>خوابیده به پشت Australian or posture feeding </vt:lpstr>
      <vt:lpstr>نشسته    Upright posture  (straddle, side sitting)  </vt:lpstr>
      <vt:lpstr>PowerPoint Presentation</vt:lpstr>
      <vt:lpstr>دفعات دوشیدن شیر </vt:lpstr>
      <vt:lpstr>آمادگی قبلی برای دوشیدن شیر  تحریک رفلکس اکسی توسین </vt:lpstr>
      <vt:lpstr>روش های ماساژ پستان</vt:lpstr>
      <vt:lpstr>روش های دوشیدن شیر </vt:lpstr>
      <vt:lpstr>PowerPoint Presentation</vt:lpstr>
      <vt:lpstr>PowerPoint Presentation</vt:lpstr>
      <vt:lpstr>PowerPoint Presentation</vt:lpstr>
      <vt:lpstr>PowerPoint Presentation</vt:lpstr>
      <vt:lpstr>PowerPoint Presentation</vt:lpstr>
      <vt:lpstr>PowerPoint Presentation</vt:lpstr>
      <vt:lpstr>طرز کار با شیردوش های برقی  </vt:lpstr>
      <vt:lpstr>مزایای شیردوش های الکتریکی دوبل </vt:lpstr>
      <vt:lpstr>PowerPoint Presentation</vt:lpstr>
      <vt:lpstr>نحوه نگهداری شیر دوشیده شده مادر </vt:lpstr>
      <vt:lpstr>PowerPoint Presentation</vt:lpstr>
      <vt:lpstr>PowerPoint Presentation</vt:lpstr>
      <vt:lpstr>رعایت بهداشت و انتخاب ظرف </vt:lpstr>
      <vt:lpstr>PowerPoint Presentation</vt:lpstr>
      <vt:lpstr>مدت زمان نگهداری شیر دوشیده شده مادر </vt:lpstr>
      <vt:lpstr>PowerPoint Presentation</vt:lpstr>
      <vt:lpstr>نحوه تغذیه شیرخوار با شیردوشیده شده </vt:lpstr>
      <vt:lpstr>سوند معده(لوله تغذیه) </vt:lpstr>
      <vt:lpstr>PowerPoint Presentation</vt:lpstr>
      <vt:lpstr>PowerPoint Presentation</vt:lpstr>
      <vt:lpstr>PowerPoint Presentation</vt:lpstr>
      <vt:lpstr>انواع مکمل رسان ها </vt:lpstr>
      <vt:lpstr>PowerPoint Presentation</vt:lpstr>
      <vt:lpstr>PowerPoint Presentation</vt:lpstr>
      <vt:lpstr>تغذیه فنجانی Cup Feeding </vt:lpstr>
      <vt:lpstr>PowerPoint Presentation</vt:lpstr>
      <vt:lpstr>روش شيردادن بافنجان</vt:lpstr>
      <vt:lpstr>تغذيه با قاشق </vt:lpstr>
      <vt:lpstr>تغذيه با سرنگ  </vt:lpstr>
      <vt:lpstr>PowerPoint Presentation</vt:lpstr>
      <vt:lpstr>تغذیه انگشتیFinger feeding </vt:lpstr>
      <vt:lpstr>PowerPoint Presentation</vt:lpstr>
      <vt:lpstr>تغذيه با بطري  </vt:lpstr>
      <vt:lpstr>عوارض استفاده از تغذيه با بطري  </vt:lpstr>
      <vt:lpstr>تغذيه مخلوط (با بطري و پستان مادر)</vt:lpstr>
      <vt:lpstr>PowerPoint Presentation</vt:lpstr>
      <vt:lpstr>از توجه شما سپاسگزاریم</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مکیدن طبیعی</dc:title>
  <dc:creator>fanaee</dc:creator>
  <cp:lastModifiedBy>fanaee</cp:lastModifiedBy>
  <cp:revision>61</cp:revision>
  <dcterms:created xsi:type="dcterms:W3CDTF">2022-12-12T08:43:12Z</dcterms:created>
  <dcterms:modified xsi:type="dcterms:W3CDTF">2023-01-13T15:51:57Z</dcterms:modified>
</cp:coreProperties>
</file>